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373" r:id="rId4"/>
    <p:sldId id="380" r:id="rId5"/>
    <p:sldId id="410" r:id="rId6"/>
    <p:sldId id="386" r:id="rId7"/>
    <p:sldId id="413" r:id="rId8"/>
    <p:sldId id="414" r:id="rId9"/>
    <p:sldId id="412" r:id="rId10"/>
    <p:sldId id="407" r:id="rId11"/>
    <p:sldId id="409" r:id="rId12"/>
    <p:sldId id="411" r:id="rId13"/>
    <p:sldId id="381" r:id="rId14"/>
    <p:sldId id="378" r:id="rId15"/>
    <p:sldId id="316" r:id="rId16"/>
    <p:sldId id="352" r:id="rId17"/>
    <p:sldId id="353" r:id="rId18"/>
    <p:sldId id="319" r:id="rId19"/>
    <p:sldId id="376" r:id="rId20"/>
    <p:sldId id="375" r:id="rId21"/>
    <p:sldId id="385" r:id="rId22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9" userDrawn="1">
          <p15:clr>
            <a:srgbClr val="A4A3A4"/>
          </p15:clr>
        </p15:guide>
        <p15:guide id="2" pos="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CCECFF"/>
    <a:srgbClr val="D92A36"/>
    <a:srgbClr val="4472C4"/>
    <a:srgbClr val="009644"/>
    <a:srgbClr val="FFFFFF"/>
    <a:srgbClr val="B51B68"/>
    <a:srgbClr val="EB8D94"/>
    <a:srgbClr val="DA2A36"/>
    <a:srgbClr val="FF2D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444" autoAdjust="0"/>
    <p:restoredTop sz="92463" autoAdjust="0"/>
  </p:normalViewPr>
  <p:slideViewPr>
    <p:cSldViewPr snapToGrid="0" showGuides="1">
      <p:cViewPr>
        <p:scale>
          <a:sx n="131" d="100"/>
          <a:sy n="131" d="100"/>
        </p:scale>
        <p:origin x="77" y="-2054"/>
      </p:cViewPr>
      <p:guideLst>
        <p:guide orient="horz" pos="3339"/>
        <p:guide pos="1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53CE79-7A38-47D3-A901-B0ED28A77A0E}" type="datetimeFigureOut">
              <a:rPr lang="de-CH" smtClean="0"/>
              <a:t>18.03.2025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1A9A2-2D8D-44D3-A65A-60F8CF69A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2467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8355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E7D004-6B40-8CC4-5F08-B2B2B58DA6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5B8B939-AC15-123A-AB0D-10665F406D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6C3CCFB-8E59-8548-E40A-6E108A957C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15128B-64B9-877B-3D63-9EA9D1AC6F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0356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01CB8-BE87-70AC-C0D6-DA2DD4837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3C5C158-7E39-60DB-F6F2-F375877450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D39361E-76F7-BF1A-48A0-83850F149B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2CC011-C15B-F3E7-24DC-4C4E18EE91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1716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296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4042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23405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55688" y="1279525"/>
            <a:ext cx="4987925" cy="34528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56198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54100" y="1279525"/>
            <a:ext cx="499110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63397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30030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26420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5266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0573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3755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1680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A27C5-993F-164E-E726-C99D62B452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35D1564-419C-3586-C3AD-2F18349A11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9EE6115-615F-49D9-6FB3-6200DF35D5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8844EC-E242-04FE-2AE9-33E6D91292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099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3A1A7C-0EA0-A68E-B2F6-524E7D74BC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5EB43AA-34E7-5467-29AE-FB324E0DCB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F330305-9CFE-1ED7-9F4E-9633C25EDD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7F93955-F2DA-7730-7856-973681064C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0007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60AB6-D04C-82E8-88E3-8068E961F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A14F377-14E1-82DA-C3E7-5A4C89D196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E758268-E02D-FEB7-7A48-59B3672F84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97D4D5-A08D-B366-BC0B-E7996D178F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3453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60AB6-D04C-82E8-88E3-8068E961F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A14F377-14E1-82DA-C3E7-5A4C89D196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E758268-E02D-FEB7-7A48-59B3672F84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97D4D5-A08D-B366-BC0B-E7996D178F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9066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1"/>
              <a:t>Kommentar:</a:t>
            </a:r>
            <a:r>
              <a:rPr lang="de-CH" b="1" baseline="0"/>
              <a:t> </a:t>
            </a:r>
          </a:p>
          <a:p>
            <a:r>
              <a:rPr lang="de-CH" baseline="0"/>
              <a:t>- Agenda wird vorgelesen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1A9A2-2D8D-44D3-A65A-60F8CF69A97B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62238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r Verbinder 5"/>
          <p:cNvCxnSpPr/>
          <p:nvPr userDrawn="1"/>
        </p:nvCxnSpPr>
        <p:spPr>
          <a:xfrm flipV="1">
            <a:off x="273049" y="6453188"/>
            <a:ext cx="9448922" cy="4858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 userDrawn="1"/>
        </p:nvSpPr>
        <p:spPr>
          <a:xfrm>
            <a:off x="176337" y="6441069"/>
            <a:ext cx="2806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>
                <a:solidFill>
                  <a:schemeClr val="tx1">
                    <a:lumMod val="75000"/>
                    <a:lumOff val="25000"/>
                  </a:schemeClr>
                </a:solidFill>
              </a:rPr>
              <a:t>Elterninfo U12 und U14, 12.03.2025</a:t>
            </a:r>
            <a:endParaRPr lang="de-CH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8640606" y="6444004"/>
            <a:ext cx="1192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Slide </a:t>
            </a:r>
            <a:fld id="{41EE87DF-F97C-4637-8A97-E5FA2604F332}" type="slidenum">
              <a:rPr lang="de-CH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‹Nr.›</a:t>
            </a:fld>
            <a:r>
              <a:rPr lang="de-CH" sz="1400">
                <a:solidFill>
                  <a:schemeClr val="tx1">
                    <a:lumMod val="75000"/>
                    <a:lumOff val="25000"/>
                  </a:schemeClr>
                </a:solidFill>
              </a:rPr>
              <a:t>/ 22</a:t>
            </a:r>
            <a:endParaRPr lang="de-CH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Gerader Verbinder 9"/>
          <p:cNvCxnSpPr/>
          <p:nvPr userDrawn="1"/>
        </p:nvCxnSpPr>
        <p:spPr>
          <a:xfrm flipV="1">
            <a:off x="273050" y="704544"/>
            <a:ext cx="7906409" cy="4858"/>
          </a:xfrm>
          <a:prstGeom prst="line">
            <a:avLst/>
          </a:prstGeom>
          <a:ln w="254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022" y="299089"/>
            <a:ext cx="1174017" cy="6461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</p:pic>
      <p:cxnSp>
        <p:nvCxnSpPr>
          <p:cNvPr id="12" name="Gerader Verbinder 11"/>
          <p:cNvCxnSpPr/>
          <p:nvPr userDrawn="1"/>
        </p:nvCxnSpPr>
        <p:spPr>
          <a:xfrm>
            <a:off x="9344123" y="704544"/>
            <a:ext cx="377848" cy="0"/>
          </a:xfrm>
          <a:prstGeom prst="line">
            <a:avLst/>
          </a:prstGeom>
          <a:ln w="254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416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r Verbinder 5"/>
          <p:cNvCxnSpPr/>
          <p:nvPr userDrawn="1"/>
        </p:nvCxnSpPr>
        <p:spPr>
          <a:xfrm flipV="1">
            <a:off x="273049" y="6453188"/>
            <a:ext cx="9448922" cy="4858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 userDrawn="1"/>
        </p:nvSpPr>
        <p:spPr>
          <a:xfrm>
            <a:off x="176337" y="6441069"/>
            <a:ext cx="2290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>
                <a:solidFill>
                  <a:schemeClr val="tx1">
                    <a:lumMod val="75000"/>
                    <a:lumOff val="25000"/>
                  </a:schemeClr>
                </a:solidFill>
              </a:rPr>
              <a:t>Elterninfo U9-15, 29.05.2022</a:t>
            </a:r>
            <a:endParaRPr lang="de-CH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8640606" y="6444004"/>
            <a:ext cx="1192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1400">
                <a:solidFill>
                  <a:schemeClr val="tx1">
                    <a:lumMod val="75000"/>
                    <a:lumOff val="25000"/>
                  </a:schemeClr>
                </a:solidFill>
              </a:rPr>
              <a:t>Slide </a:t>
            </a:r>
            <a:fld id="{41EE87DF-F97C-4637-8A97-E5FA2604F332}" type="slidenum">
              <a:rPr lang="de-CH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‹Nr.›</a:t>
            </a:fld>
            <a:r>
              <a:rPr lang="de-CH" sz="1400">
                <a:solidFill>
                  <a:schemeClr val="tx1">
                    <a:lumMod val="75000"/>
                    <a:lumOff val="25000"/>
                  </a:schemeClr>
                </a:solidFill>
              </a:rPr>
              <a:t>/ 25</a:t>
            </a:r>
          </a:p>
        </p:txBody>
      </p:sp>
      <p:cxnSp>
        <p:nvCxnSpPr>
          <p:cNvPr id="10" name="Gerader Verbinder 9"/>
          <p:cNvCxnSpPr/>
          <p:nvPr userDrawn="1"/>
        </p:nvCxnSpPr>
        <p:spPr>
          <a:xfrm flipV="1">
            <a:off x="273050" y="704544"/>
            <a:ext cx="7906409" cy="4858"/>
          </a:xfrm>
          <a:prstGeom prst="line">
            <a:avLst/>
          </a:prstGeom>
          <a:ln w="254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022" y="299089"/>
            <a:ext cx="1174017" cy="6461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</p:pic>
      <p:cxnSp>
        <p:nvCxnSpPr>
          <p:cNvPr id="12" name="Gerader Verbinder 11"/>
          <p:cNvCxnSpPr/>
          <p:nvPr userDrawn="1"/>
        </p:nvCxnSpPr>
        <p:spPr>
          <a:xfrm>
            <a:off x="9344123" y="704544"/>
            <a:ext cx="377848" cy="0"/>
          </a:xfrm>
          <a:prstGeom prst="line">
            <a:avLst/>
          </a:prstGeom>
          <a:ln w="254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777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766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171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1" r:id="rId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goviastars.ch/" TargetMode="External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C8A4BC5-B286-38B3-6D5A-5E5D47867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569" y="3562235"/>
            <a:ext cx="6115576" cy="3392718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61" y="3076943"/>
            <a:ext cx="2798279" cy="15401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</p:pic>
      <p:sp>
        <p:nvSpPr>
          <p:cNvPr id="9" name="Titelplatzhalter 8"/>
          <p:cNvSpPr txBox="1">
            <a:spLocks/>
          </p:cNvSpPr>
          <p:nvPr/>
        </p:nvSpPr>
        <p:spPr>
          <a:xfrm>
            <a:off x="643836" y="655864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Elterninformation TG U12/14</a:t>
            </a:r>
            <a:endParaRPr lang="de-CH" dirty="0"/>
          </a:p>
        </p:txBody>
      </p:sp>
      <p:sp>
        <p:nvSpPr>
          <p:cNvPr id="11" name="Titelplatzhalter 8"/>
          <p:cNvSpPr txBox="1">
            <a:spLocks/>
          </p:cNvSpPr>
          <p:nvPr/>
        </p:nvSpPr>
        <p:spPr>
          <a:xfrm>
            <a:off x="672411" y="1819773"/>
            <a:ext cx="8543925" cy="690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3200" dirty="0"/>
          </a:p>
          <a:p>
            <a:r>
              <a:rPr lang="de-DE" sz="3200" dirty="0"/>
              <a:t>12.03.2025, P. Hofmann</a:t>
            </a:r>
          </a:p>
          <a:p>
            <a:endParaRPr lang="de-CH" sz="3200" dirty="0"/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781538" y="1714436"/>
            <a:ext cx="8167200" cy="6507"/>
          </a:xfrm>
          <a:prstGeom prst="line">
            <a:avLst/>
          </a:prstGeom>
          <a:ln w="254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80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6028" y="209855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Kader / Staff, Saison 2024/25  (II)</a:t>
            </a:r>
            <a:endParaRPr lang="de-CH" sz="2800" dirty="0"/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2F086BE6-A8C2-46AA-987E-DD6A3744B636}"/>
              </a:ext>
            </a:extLst>
          </p:cNvPr>
          <p:cNvSpPr txBox="1">
            <a:spLocks/>
          </p:cNvSpPr>
          <p:nvPr/>
        </p:nvSpPr>
        <p:spPr>
          <a:xfrm>
            <a:off x="199695" y="908944"/>
            <a:ext cx="9538663" cy="57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de-CH" sz="2400"/>
              <a:t>Einteilung TG und Wettkampf-Teams:</a:t>
            </a:r>
            <a:endParaRPr lang="de-CH" sz="2400" dirty="0"/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0E9AFD3A-CA38-80C4-70FD-EE5B7DB28535}"/>
              </a:ext>
            </a:extLst>
          </p:cNvPr>
          <p:cNvSpPr txBox="1">
            <a:spLocks/>
          </p:cNvSpPr>
          <p:nvPr/>
        </p:nvSpPr>
        <p:spPr>
          <a:xfrm>
            <a:off x="209152" y="1447925"/>
            <a:ext cx="9476476" cy="46387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2400" b="1" dirty="0">
                <a:latin typeface="+mn-lt"/>
              </a:rPr>
              <a:t>U 12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Kadergrösse:	50 Spieler (davon 5 Goalies)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Einteilung TG:	2 Trainingsgruppen nach Leistungsprinzip, standortunabhängig 	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230563" algn="l"/>
                <a:tab pos="7800975" algn="l"/>
              </a:tabLst>
            </a:pPr>
            <a:r>
              <a:rPr lang="de-CH" sz="1900" dirty="0"/>
              <a:t>Training:	TG  U12-1	 jeweils Montag + Donnerstag,  Einheiten à 90 Minuten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600"/>
              </a:spcAft>
              <a:tabLst>
                <a:tab pos="265113" algn="l"/>
                <a:tab pos="2151063" algn="l"/>
                <a:tab pos="2513013" algn="l"/>
                <a:tab pos="7800975" algn="l"/>
              </a:tabLst>
            </a:pPr>
            <a:r>
              <a:rPr lang="de-CH" sz="1900" dirty="0"/>
              <a:t>		TG 	U12- 2  jeweils Dienstag + Donnerstag, Einheiten a 90 Minuten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Sommer-Eis:	Trainings in Burgdorf,  Einheiten à 120 Minuten</a:t>
            </a:r>
            <a:endParaRPr lang="de-CH" sz="100" dirty="0"/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Jahrgänge:	2014 - 2016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Teams:	U12-1 (leistungsorientiert), U12-2 (Breitensport)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Partner:	es gibt keine Partnerteams in dieser Altersklasse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Selektion:	Einteilung erfolgt gemäss Leistungsprinzip, Trainingspräsenz                        		(wir erwarten für Spieler der TG U12-1 eine Präsenz gegen 100 % )</a:t>
            </a:r>
          </a:p>
        </p:txBody>
      </p:sp>
    </p:spTree>
    <p:extLst>
      <p:ext uri="{BB962C8B-B14F-4D97-AF65-F5344CB8AC3E}">
        <p14:creationId xmlns:p14="http://schemas.microsoft.com/office/powerpoint/2010/main" val="494805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9CD695-A101-5BBC-59D7-985A58FA2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0C4F15-5974-1435-A64A-E539C47E4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6028" y="209855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Kader / Staff, Saison 2024/25  (II)</a:t>
            </a:r>
            <a:endParaRPr lang="de-CH" sz="2800" dirty="0"/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69BA5EF5-D4B7-C596-852F-DA4666896D25}"/>
              </a:ext>
            </a:extLst>
          </p:cNvPr>
          <p:cNvSpPr txBox="1">
            <a:spLocks/>
          </p:cNvSpPr>
          <p:nvPr/>
        </p:nvSpPr>
        <p:spPr>
          <a:xfrm>
            <a:off x="199695" y="908944"/>
            <a:ext cx="9538663" cy="57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de-CH" sz="2400"/>
              <a:t>Einteilung TG und Wettkampf-Teams:</a:t>
            </a:r>
            <a:endParaRPr lang="de-CH" sz="2400" dirty="0"/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557243F3-AE4B-A039-CC97-B47080EA8565}"/>
              </a:ext>
            </a:extLst>
          </p:cNvPr>
          <p:cNvSpPr txBox="1">
            <a:spLocks/>
          </p:cNvSpPr>
          <p:nvPr/>
        </p:nvSpPr>
        <p:spPr>
          <a:xfrm>
            <a:off x="209152" y="1447925"/>
            <a:ext cx="9476476" cy="463872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2400" b="1" dirty="0">
                <a:latin typeface="+mn-lt"/>
              </a:rPr>
              <a:t>U 14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Kadergrösse:	39 Spieler (davon 6 Goalies)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Einteilung TG:	1 Trainingsgruppe nach Leistungsprinzip, standortunabhängig 	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495675" algn="l"/>
                <a:tab pos="7800975" algn="l"/>
              </a:tabLst>
            </a:pPr>
            <a:r>
              <a:rPr lang="de-CH" sz="1900" dirty="0"/>
              <a:t>Training:	U14-Top und U14-A trainieren stets zusammen, jeweils	                      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600"/>
              </a:spcAft>
              <a:tabLst>
                <a:tab pos="265113" algn="l"/>
                <a:tab pos="2151063" algn="l"/>
                <a:tab pos="3495675" algn="l"/>
                <a:tab pos="7800975" algn="l"/>
              </a:tabLst>
            </a:pPr>
            <a:r>
              <a:rPr lang="de-CH" sz="1900" dirty="0"/>
              <a:t>		Dienstag, Donnerstag und Freitag, Einheiten à 90 - 105 Minuten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Sommer-Eis:	Trainings in Burgdorf,  Einheiten à 120 Minuten</a:t>
            </a:r>
            <a:endParaRPr lang="de-CH" sz="100" dirty="0"/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Jahrgänge:	2012 / 2013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Teams:	U14-Top (leistungsorientiert), U14-A (Breitensport)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Partner:	EHC Olten, SC Langenthal</a:t>
            </a:r>
          </a:p>
          <a:p>
            <a:pPr indent="-216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900" dirty="0"/>
              <a:t>Selektion:	Einteilung erfolgt gemäss Leistungsprinzip, Trainingspräsenz                        		(wir erwarten für Spieler der TG U14 eine Präsenz gegen 100 % )</a:t>
            </a:r>
          </a:p>
        </p:txBody>
      </p:sp>
    </p:spTree>
    <p:extLst>
      <p:ext uri="{BB962C8B-B14F-4D97-AF65-F5344CB8AC3E}">
        <p14:creationId xmlns:p14="http://schemas.microsoft.com/office/powerpoint/2010/main" val="2544525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41087-B5F5-3A74-9FBE-F411B8A33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BFD013-E01A-96A3-CDEA-5120EAA8C2B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6028" y="209855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 dirty="0"/>
              <a:t>Trainingszeiten Sommertraining </a:t>
            </a:r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51CC6A9B-2AB0-FF0B-E4D7-F2FF646F0F86}"/>
              </a:ext>
            </a:extLst>
          </p:cNvPr>
          <p:cNvSpPr txBox="1">
            <a:spLocks/>
          </p:cNvSpPr>
          <p:nvPr/>
        </p:nvSpPr>
        <p:spPr>
          <a:xfrm>
            <a:off x="199695" y="908944"/>
            <a:ext cx="9538663" cy="57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de-CH" sz="2400" dirty="0"/>
              <a:t>U12-1:</a:t>
            </a:r>
          </a:p>
        </p:txBody>
      </p:sp>
      <p:sp>
        <p:nvSpPr>
          <p:cNvPr id="5" name="Titelplatzhalter 8">
            <a:extLst>
              <a:ext uri="{FF2B5EF4-FFF2-40B4-BE49-F238E27FC236}">
                <a16:creationId xmlns:a16="http://schemas.microsoft.com/office/drawing/2014/main" id="{F15D58B5-BD95-D4F6-BBAC-8D51D7F8DBD3}"/>
              </a:ext>
            </a:extLst>
          </p:cNvPr>
          <p:cNvSpPr txBox="1">
            <a:spLocks/>
          </p:cNvSpPr>
          <p:nvPr/>
        </p:nvSpPr>
        <p:spPr>
          <a:xfrm>
            <a:off x="199695" y="2851342"/>
            <a:ext cx="9538663" cy="57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de-CH" sz="2400" dirty="0"/>
              <a:t>U12-2:</a:t>
            </a:r>
          </a:p>
        </p:txBody>
      </p:sp>
      <p:sp>
        <p:nvSpPr>
          <p:cNvPr id="6" name="Titelplatzhalter 8">
            <a:extLst>
              <a:ext uri="{FF2B5EF4-FFF2-40B4-BE49-F238E27FC236}">
                <a16:creationId xmlns:a16="http://schemas.microsoft.com/office/drawing/2014/main" id="{1DE273F0-3CC0-098C-5DD8-2C2239CB1685}"/>
              </a:ext>
            </a:extLst>
          </p:cNvPr>
          <p:cNvSpPr txBox="1">
            <a:spLocks/>
          </p:cNvSpPr>
          <p:nvPr/>
        </p:nvSpPr>
        <p:spPr>
          <a:xfrm>
            <a:off x="183668" y="4599629"/>
            <a:ext cx="9538663" cy="57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de-CH" sz="2400" dirty="0"/>
              <a:t>U14: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84A04AF-A426-9482-3E1A-C351B1A39D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314" y="4995064"/>
            <a:ext cx="6411220" cy="98121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FFD15C6-7F22-30DF-54AA-9CBD9C4A6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314" y="1427977"/>
            <a:ext cx="5709698" cy="107650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C085F21-62FD-03BD-01AB-A7560E9D54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7314" y="3225969"/>
            <a:ext cx="5709698" cy="1089072"/>
          </a:xfrm>
          <a:prstGeom prst="rect">
            <a:avLst/>
          </a:prstGeom>
        </p:spPr>
      </p:pic>
      <p:sp>
        <p:nvSpPr>
          <p:cNvPr id="13" name="Titelplatzhalter 8">
            <a:extLst>
              <a:ext uri="{FF2B5EF4-FFF2-40B4-BE49-F238E27FC236}">
                <a16:creationId xmlns:a16="http://schemas.microsoft.com/office/drawing/2014/main" id="{820AB8CC-513A-57B3-5056-ED032A6CC9F5}"/>
              </a:ext>
            </a:extLst>
          </p:cNvPr>
          <p:cNvSpPr txBox="1">
            <a:spLocks/>
          </p:cNvSpPr>
          <p:nvPr/>
        </p:nvSpPr>
        <p:spPr>
          <a:xfrm>
            <a:off x="6973691" y="1729903"/>
            <a:ext cx="2743200" cy="15491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600" dirty="0"/>
              <a:t>Plus 1 zusätzliches Training (voraussichtlich auf der KEBA</a:t>
            </a:r>
            <a:r>
              <a:rPr lang="de-CH" sz="1900" dirty="0"/>
              <a:t>)</a:t>
            </a:r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AF8AD751-5D9A-4A44-633E-1D28831E4E30}"/>
              </a:ext>
            </a:extLst>
          </p:cNvPr>
          <p:cNvSpPr txBox="1">
            <a:spLocks/>
          </p:cNvSpPr>
          <p:nvPr/>
        </p:nvSpPr>
        <p:spPr>
          <a:xfrm>
            <a:off x="3743865" y="914478"/>
            <a:ext cx="4934308" cy="5267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265113" algn="l"/>
                <a:tab pos="2151063" algn="l"/>
                <a:tab pos="3948113" algn="l"/>
                <a:tab pos="7800975" algn="l"/>
              </a:tabLst>
            </a:pPr>
            <a:r>
              <a:rPr lang="de-CH" sz="1200" dirty="0">
                <a:solidFill>
                  <a:srgbClr val="FF0000"/>
                </a:solidFill>
              </a:rPr>
              <a:t>Achtung: wir haben noch nicht alle Bestätigungen der Turnhallen erhalten</a:t>
            </a:r>
          </a:p>
        </p:txBody>
      </p:sp>
    </p:spTree>
    <p:extLst>
      <p:ext uri="{BB962C8B-B14F-4D97-AF65-F5344CB8AC3E}">
        <p14:creationId xmlns:p14="http://schemas.microsoft.com/office/powerpoint/2010/main" val="1732705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96079" y="219555"/>
            <a:ext cx="7272339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/>
              <a:t>Ausbildungsziele</a:t>
            </a:r>
            <a:endParaRPr lang="de-CH" sz="2800" dirty="0"/>
          </a:p>
        </p:txBody>
      </p:sp>
      <p:sp>
        <p:nvSpPr>
          <p:cNvPr id="25" name="Titelplatzhalter 8">
            <a:extLst>
              <a:ext uri="{FF2B5EF4-FFF2-40B4-BE49-F238E27FC236}">
                <a16:creationId xmlns:a16="http://schemas.microsoft.com/office/drawing/2014/main" id="{47C9B29E-E8A9-4568-8580-68EA8B447277}"/>
              </a:ext>
            </a:extLst>
          </p:cNvPr>
          <p:cNvSpPr txBox="1">
            <a:spLocks/>
          </p:cNvSpPr>
          <p:nvPr/>
        </p:nvSpPr>
        <p:spPr>
          <a:xfrm>
            <a:off x="197460" y="908720"/>
            <a:ext cx="9191867" cy="5105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CH" sz="2200" b="1" dirty="0"/>
              <a:t>Motto</a:t>
            </a:r>
            <a:r>
              <a:rPr lang="de-CH" sz="2200" b="1"/>
              <a:t>:  </a:t>
            </a:r>
            <a:r>
              <a:rPr lang="de-CH" sz="2200"/>
              <a:t>« </a:t>
            </a:r>
            <a:r>
              <a:rPr lang="de-DE" sz="2200"/>
              <a:t>Keine Rangziele, sondern nur Ausbildung !</a:t>
            </a:r>
            <a:r>
              <a:rPr lang="de-CH" sz="2200"/>
              <a:t> »</a:t>
            </a:r>
            <a:endParaRPr lang="de-CH" sz="2200" dirty="0"/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0C7D824E-79AA-8CA1-B635-8EDDEAC6B3DE}"/>
              </a:ext>
            </a:extLst>
          </p:cNvPr>
          <p:cNvSpPr txBox="1">
            <a:spLocks/>
          </p:cNvSpPr>
          <p:nvPr/>
        </p:nvSpPr>
        <p:spPr>
          <a:xfrm>
            <a:off x="205849" y="1448949"/>
            <a:ext cx="4629812" cy="494765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400"/>
              </a:spcBef>
              <a:spcAft>
                <a:spcPts val="1200"/>
              </a:spcAft>
            </a:pPr>
            <a:r>
              <a:rPr lang="de-CH" sz="2400" b="1" u="sng" dirty="0"/>
              <a:t>Sommertrainin</a:t>
            </a:r>
            <a:r>
              <a:rPr lang="de-CH" sz="2400" b="1" dirty="0"/>
              <a:t>g: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DE" sz="2100" b="1" dirty="0"/>
              <a:t>Koordinativen Fähigkeiten</a:t>
            </a:r>
          </a:p>
          <a:p>
            <a:pPr marL="287338" indent="-287338">
              <a:lnSpc>
                <a:spcPct val="12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Gleichgewicht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Rhythmus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Differenzierung 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Orientierung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Reaktion</a:t>
            </a:r>
          </a:p>
          <a:p>
            <a:pPr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</a:pPr>
            <a:endParaRPr lang="de-DE" sz="2100" dirty="0"/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DE" sz="2100" b="1" dirty="0"/>
              <a:t>Physis</a:t>
            </a:r>
          </a:p>
          <a:p>
            <a:pPr marL="287338" indent="-287338">
              <a:lnSpc>
                <a:spcPct val="12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Laufschule/Schnelligkeit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Spiele und SPF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Bewegungsfreude allgemein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Beweglichkeit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Abwechslungsreich (multisportiv)</a:t>
            </a:r>
          </a:p>
          <a:p>
            <a:pPr marL="287338" indent="-287338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Ausdauer (fast nur integriert)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de-CH" sz="2200" dirty="0"/>
          </a:p>
        </p:txBody>
      </p:sp>
      <p:sp>
        <p:nvSpPr>
          <p:cNvPr id="9" name="Titelplatzhalter 8">
            <a:extLst>
              <a:ext uri="{FF2B5EF4-FFF2-40B4-BE49-F238E27FC236}">
                <a16:creationId xmlns:a16="http://schemas.microsoft.com/office/drawing/2014/main" id="{414726F6-A586-5EA7-D283-40CAB6517574}"/>
              </a:ext>
            </a:extLst>
          </p:cNvPr>
          <p:cNvSpPr txBox="1">
            <a:spLocks/>
          </p:cNvSpPr>
          <p:nvPr/>
        </p:nvSpPr>
        <p:spPr>
          <a:xfrm>
            <a:off x="5171471" y="1453142"/>
            <a:ext cx="4629812" cy="49518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1200"/>
              </a:spcAft>
            </a:pPr>
            <a:r>
              <a:rPr lang="de-CH" sz="2000" b="1" u="sng" dirty="0"/>
              <a:t>Winter (Trainin</a:t>
            </a:r>
            <a:r>
              <a:rPr lang="de-CH" sz="2000" b="1" dirty="0"/>
              <a:t>g</a:t>
            </a:r>
            <a:r>
              <a:rPr lang="de-CH" sz="2000" b="1" u="sng" dirty="0"/>
              <a:t> &amp; Wettkampf)</a:t>
            </a:r>
            <a:r>
              <a:rPr lang="de-CH" sz="2000" b="1" dirty="0"/>
              <a:t>: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DE" sz="1800" b="1"/>
              <a:t>Technik/Skills</a:t>
            </a:r>
            <a:endParaRPr lang="de-DE" sz="1800" b="1" dirty="0"/>
          </a:p>
          <a:p>
            <a:pPr marL="287338" indent="-287338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 Schlittschuhlaufen</a:t>
            </a:r>
          </a:p>
          <a:p>
            <a:pPr marL="287338" indent="-287338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 Scheibenführung</a:t>
            </a:r>
          </a:p>
          <a:p>
            <a:pPr marL="287338" indent="-287338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 Passen</a:t>
            </a:r>
          </a:p>
          <a:p>
            <a:pPr marL="287338" indent="-287338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 </a:t>
            </a:r>
            <a:r>
              <a:rPr lang="de-DE" sz="1800" err="1"/>
              <a:t>Schiessen</a:t>
            </a:r>
            <a:r>
              <a:rPr lang="de-DE" sz="1800"/>
              <a:t>  </a:t>
            </a:r>
            <a:r>
              <a:rPr lang="de-DE" sz="1600">
                <a:solidFill>
                  <a:srgbClr val="D92A36"/>
                </a:solidFill>
              </a:rPr>
              <a:t>(nur begrenzt möglich bis U12)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de-DE" sz="18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de-DE" sz="1800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DE" sz="1800" b="1" dirty="0"/>
              <a:t>Spielverhalten</a:t>
            </a:r>
          </a:p>
          <a:p>
            <a:pPr marL="287338" indent="-287338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800"/>
              <a:t>Grundformen </a:t>
            </a:r>
            <a:r>
              <a:rPr lang="de-DE" sz="1800" dirty="0"/>
              <a:t>des Spielverhaltens (Raumgefühl/Zusammenspiel)</a:t>
            </a:r>
          </a:p>
          <a:p>
            <a:pPr marL="287338" indent="-287338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Schnelligkeit / Koordination / Beweglichkeit</a:t>
            </a:r>
          </a:p>
          <a:p>
            <a:pPr marL="287338" indent="-287338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Hockey als Kampfsport annehmen</a:t>
            </a:r>
          </a:p>
          <a:p>
            <a:pPr marL="287338" indent="-287338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Freude am Eishockey und Sport allgemein</a:t>
            </a:r>
            <a:endParaRPr lang="de-CH" sz="1800" dirty="0"/>
          </a:p>
        </p:txBody>
      </p:sp>
      <p:sp>
        <p:nvSpPr>
          <p:cNvPr id="10" name="Pfeil: nach links und rechts 9">
            <a:extLst>
              <a:ext uri="{FF2B5EF4-FFF2-40B4-BE49-F238E27FC236}">
                <a16:creationId xmlns:a16="http://schemas.microsoft.com/office/drawing/2014/main" id="{90B38745-BEA5-E3A6-5DBC-6A7401F4D3F7}"/>
              </a:ext>
            </a:extLst>
          </p:cNvPr>
          <p:cNvSpPr/>
          <p:nvPr/>
        </p:nvSpPr>
        <p:spPr>
          <a:xfrm>
            <a:off x="3980576" y="4924003"/>
            <a:ext cx="720754" cy="251670"/>
          </a:xfrm>
          <a:prstGeom prst="leftRightArrow">
            <a:avLst/>
          </a:prstGeom>
          <a:solidFill>
            <a:srgbClr val="D92A36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6273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0065420-1B98-F78A-7FFA-030644488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305" y="1268606"/>
            <a:ext cx="3735897" cy="51675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66721" y="211167"/>
            <a:ext cx="7272339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 dirty="0"/>
              <a:t>Kommunikation</a:t>
            </a:r>
          </a:p>
        </p:txBody>
      </p:sp>
      <p:sp>
        <p:nvSpPr>
          <p:cNvPr id="25" name="Titelplatzhalter 8">
            <a:extLst>
              <a:ext uri="{FF2B5EF4-FFF2-40B4-BE49-F238E27FC236}">
                <a16:creationId xmlns:a16="http://schemas.microsoft.com/office/drawing/2014/main" id="{47C9B29E-E8A9-4568-8580-68EA8B447277}"/>
              </a:ext>
            </a:extLst>
          </p:cNvPr>
          <p:cNvSpPr txBox="1">
            <a:spLocks/>
          </p:cNvSpPr>
          <p:nvPr/>
        </p:nvSpPr>
        <p:spPr>
          <a:xfrm>
            <a:off x="197460" y="896138"/>
            <a:ext cx="9191867" cy="5299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CH" sz="2200" b="1" dirty="0"/>
              <a:t>Motto:  </a:t>
            </a:r>
            <a:r>
              <a:rPr lang="de-CH" sz="2200" dirty="0"/>
              <a:t>offen, transparent</a:t>
            </a:r>
            <a:r>
              <a:rPr lang="de-CH" sz="2200"/>
              <a:t>, Vertrauen    </a:t>
            </a:r>
            <a:r>
              <a:rPr lang="de-CH" sz="2400">
                <a:solidFill>
                  <a:srgbClr val="D92A36"/>
                </a:solidFill>
                <a:latin typeface="Hey August" pitchFamily="2" charset="0"/>
              </a:rPr>
              <a:t>« Schlaf eine Nacht drüber … »</a:t>
            </a:r>
            <a:endParaRPr lang="de-CH" sz="2200" dirty="0">
              <a:solidFill>
                <a:srgbClr val="D92A36"/>
              </a:solidFill>
              <a:latin typeface="Hey August" pitchFamily="2" charset="0"/>
            </a:endParaRPr>
          </a:p>
        </p:txBody>
      </p:sp>
      <p:sp>
        <p:nvSpPr>
          <p:cNvPr id="6" name="Titelplatzhalter 8">
            <a:extLst>
              <a:ext uri="{FF2B5EF4-FFF2-40B4-BE49-F238E27FC236}">
                <a16:creationId xmlns:a16="http://schemas.microsoft.com/office/drawing/2014/main" id="{2F475051-5B8F-091D-ABF5-52DB370B22C6}"/>
              </a:ext>
            </a:extLst>
          </p:cNvPr>
          <p:cNvSpPr txBox="1">
            <a:spLocks/>
          </p:cNvSpPr>
          <p:nvPr/>
        </p:nvSpPr>
        <p:spPr>
          <a:xfrm>
            <a:off x="555379" y="5294359"/>
            <a:ext cx="2158450" cy="6785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CH" sz="2000" b="1"/>
              <a:t>Ansprechpartner: 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CH" sz="2000" b="1">
                <a:solidFill>
                  <a:srgbClr val="00B050"/>
                </a:solidFill>
              </a:rPr>
              <a:t>Trainer</a:t>
            </a:r>
            <a:endParaRPr lang="de-CH" sz="2000" b="1" dirty="0">
              <a:solidFill>
                <a:srgbClr val="00B050"/>
              </a:solidFill>
            </a:endParaRPr>
          </a:p>
        </p:txBody>
      </p:sp>
      <p:sp>
        <p:nvSpPr>
          <p:cNvPr id="7" name="Titelplatzhalter 8">
            <a:extLst>
              <a:ext uri="{FF2B5EF4-FFF2-40B4-BE49-F238E27FC236}">
                <a16:creationId xmlns:a16="http://schemas.microsoft.com/office/drawing/2014/main" id="{3938B5F6-17E5-2B8F-FB96-95D6B6DCBD0A}"/>
              </a:ext>
            </a:extLst>
          </p:cNvPr>
          <p:cNvSpPr txBox="1">
            <a:spLocks/>
          </p:cNvSpPr>
          <p:nvPr/>
        </p:nvSpPr>
        <p:spPr>
          <a:xfrm>
            <a:off x="6844750" y="5294359"/>
            <a:ext cx="2450716" cy="7662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CH" sz="2000" b="1"/>
              <a:t>Ansprechpartner: 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</a:pPr>
            <a:r>
              <a:rPr lang="de-CH" sz="2000" b="1">
                <a:solidFill>
                  <a:srgbClr val="D92A36"/>
                </a:solidFill>
              </a:rPr>
              <a:t>NW-Koordinator</a:t>
            </a:r>
            <a:endParaRPr lang="de-CH" sz="2000" b="1" dirty="0">
              <a:solidFill>
                <a:srgbClr val="D92A36"/>
              </a:solidFill>
            </a:endParaRPr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0C7D824E-79AA-8CA1-B635-8EDDEAC6B3DE}"/>
              </a:ext>
            </a:extLst>
          </p:cNvPr>
          <p:cNvSpPr txBox="1">
            <a:spLocks/>
          </p:cNvSpPr>
          <p:nvPr/>
        </p:nvSpPr>
        <p:spPr>
          <a:xfrm>
            <a:off x="205849" y="1491424"/>
            <a:ext cx="3594609" cy="33943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</a:pPr>
            <a:r>
              <a:rPr lang="de-CH" sz="2200" dirty="0">
                <a:latin typeface="+mn-lt"/>
              </a:rPr>
              <a:t>Sport Themen: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Fragen zu Trainings-/ Wettkampfbetrieb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Aufgebote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Präsenz, Absenzen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Verletzungen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Beurteilungen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Ev. Einsätze bei Partner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t</a:t>
            </a:r>
            <a:r>
              <a:rPr lang="de-CH" sz="1800"/>
              <a:t>eaminterne </a:t>
            </a:r>
            <a:r>
              <a:rPr lang="de-CH" sz="1800" dirty="0"/>
              <a:t>Konflikte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…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de-CH" sz="2200" dirty="0"/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22C9D750-C968-BA3B-0FD6-4E87F41B1039}"/>
              </a:ext>
            </a:extLst>
          </p:cNvPr>
          <p:cNvSpPr txBox="1">
            <a:spLocks/>
          </p:cNvSpPr>
          <p:nvPr/>
        </p:nvSpPr>
        <p:spPr>
          <a:xfrm>
            <a:off x="6472755" y="1491424"/>
            <a:ext cx="3056727" cy="33943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</a:pPr>
            <a:r>
              <a:rPr lang="de-CH" sz="2200" dirty="0">
                <a:latin typeface="+mn-lt"/>
              </a:rPr>
              <a:t>sonstige Themen: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allg. Infos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Material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Helfereinsätze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Anlässe (Stadtlauf etc.)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Sommercamp/ </a:t>
            </a:r>
            <a:r>
              <a:rPr lang="de-CH" sz="1800"/>
              <a:t>Herbstwoche  (org.)</a:t>
            </a:r>
            <a:endParaRPr lang="de-CH" sz="1800" dirty="0"/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Adressdaten / Mutationen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CH" sz="1800" dirty="0"/>
              <a:t>…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de-CH" sz="2200" dirty="0"/>
          </a:p>
        </p:txBody>
      </p:sp>
    </p:spTree>
    <p:extLst>
      <p:ext uri="{BB962C8B-B14F-4D97-AF65-F5344CB8AC3E}">
        <p14:creationId xmlns:p14="http://schemas.microsoft.com/office/powerpoint/2010/main" val="251796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9303" y="219555"/>
            <a:ext cx="7272339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/>
              <a:t>Saisonverlauf  (Sommerperiode)</a:t>
            </a:r>
            <a:endParaRPr lang="de-CH" sz="2800" dirty="0"/>
          </a:p>
        </p:txBody>
      </p:sp>
      <p:sp>
        <p:nvSpPr>
          <p:cNvPr id="25" name="Titelplatzhalter 8">
            <a:extLst>
              <a:ext uri="{FF2B5EF4-FFF2-40B4-BE49-F238E27FC236}">
                <a16:creationId xmlns:a16="http://schemas.microsoft.com/office/drawing/2014/main" id="{3F4A0546-7AA9-4E8A-9003-B15D75759786}"/>
              </a:ext>
            </a:extLst>
          </p:cNvPr>
          <p:cNvSpPr txBox="1">
            <a:spLocks/>
          </p:cNvSpPr>
          <p:nvPr/>
        </p:nvSpPr>
        <p:spPr>
          <a:xfrm>
            <a:off x="183229" y="877180"/>
            <a:ext cx="9572257" cy="54856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2400" dirty="0">
                <a:latin typeface="+mn-lt"/>
              </a:rPr>
              <a:t>Zeitlicher Fahrplan: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009644"/>
                </a:solidFill>
              </a:rPr>
              <a:t>Sommertraining  </a:t>
            </a:r>
            <a:r>
              <a:rPr lang="de-CH" sz="2100" dirty="0">
                <a:solidFill>
                  <a:srgbClr val="009644"/>
                </a:solidFill>
              </a:rPr>
              <a:t>(«off-ice», polysportiv)	</a:t>
            </a:r>
            <a:r>
              <a:rPr lang="de-CH" sz="2100">
                <a:solidFill>
                  <a:srgbClr val="009644"/>
                </a:solidFill>
              </a:rPr>
              <a:t>ab 28.04.2025</a:t>
            </a:r>
            <a:endParaRPr lang="de-CH" sz="2100" dirty="0">
              <a:solidFill>
                <a:srgbClr val="009644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4472C4"/>
                </a:solidFill>
              </a:rPr>
              <a:t>Sommer Eis	ab Mai 2025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D92A36"/>
                </a:solidFill>
              </a:rPr>
              <a:t>GV </a:t>
            </a:r>
            <a:r>
              <a:rPr lang="de-CH" sz="2100" dirty="0">
                <a:solidFill>
                  <a:srgbClr val="D92A36"/>
                </a:solidFill>
              </a:rPr>
              <a:t>Argovia Stars</a:t>
            </a:r>
            <a:r>
              <a:rPr lang="de-CH" sz="2100">
                <a:solidFill>
                  <a:srgbClr val="D92A36"/>
                </a:solidFill>
              </a:rPr>
              <a:t>	26.05.2025</a:t>
            </a:r>
            <a:endParaRPr lang="de-CH" sz="2100" dirty="0">
              <a:solidFill>
                <a:srgbClr val="D92A36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009644"/>
                </a:solidFill>
              </a:rPr>
              <a:t>Abschluss </a:t>
            </a:r>
            <a:r>
              <a:rPr lang="de-CH" sz="2100" dirty="0">
                <a:solidFill>
                  <a:srgbClr val="009644"/>
                </a:solidFill>
              </a:rPr>
              <a:t>Sommertraining</a:t>
            </a:r>
            <a:r>
              <a:rPr lang="de-CH" sz="2100">
                <a:solidFill>
                  <a:srgbClr val="009644"/>
                </a:solidFill>
              </a:rPr>
              <a:t>	05.07.2025</a:t>
            </a:r>
            <a:r>
              <a:rPr lang="de-CH" sz="2100" dirty="0">
                <a:solidFill>
                  <a:srgbClr val="009644"/>
                </a:solidFill>
              </a:rPr>
              <a:t>	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 dirty="0">
                <a:solidFill>
                  <a:srgbClr val="4472C4"/>
                </a:solidFill>
              </a:rPr>
              <a:t>Sommercamp Grüsch</a:t>
            </a:r>
            <a:r>
              <a:rPr lang="de-CH" sz="2100">
                <a:solidFill>
                  <a:srgbClr val="4472C4"/>
                </a:solidFill>
              </a:rPr>
              <a:t>	03.08. – 07.08.2025 </a:t>
            </a:r>
            <a:endParaRPr lang="de-CH" sz="2100" dirty="0">
              <a:solidFill>
                <a:srgbClr val="4472C4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 dirty="0">
                <a:solidFill>
                  <a:srgbClr val="D92A36"/>
                </a:solidFill>
              </a:rPr>
              <a:t>Elterninfo (Vorbereitung MS + Winter)</a:t>
            </a:r>
            <a:r>
              <a:rPr lang="de-CH" sz="2100">
                <a:solidFill>
                  <a:srgbClr val="D92A36"/>
                </a:solidFill>
              </a:rPr>
              <a:t>	August/September 2025</a:t>
            </a:r>
            <a:endParaRPr lang="de-CH" sz="2100" dirty="0">
              <a:solidFill>
                <a:srgbClr val="D92A36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4472C4"/>
                </a:solidFill>
              </a:rPr>
              <a:t>Saisonvorbereitung/-start	ab  August 2025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4472C4"/>
                </a:solidFill>
              </a:rPr>
              <a:t>Intensivtage </a:t>
            </a:r>
            <a:r>
              <a:rPr lang="de-CH" sz="2100" dirty="0">
                <a:solidFill>
                  <a:srgbClr val="4472C4"/>
                </a:solidFill>
              </a:rPr>
              <a:t>Herbst («On-/off-Ice»)</a:t>
            </a:r>
            <a:r>
              <a:rPr lang="de-CH" sz="2100">
                <a:solidFill>
                  <a:srgbClr val="4472C4"/>
                </a:solidFill>
              </a:rPr>
              <a:t>	ab 06.10.2025</a:t>
            </a:r>
          </a:p>
          <a:p>
            <a:pPr marL="457200" indent="-457200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6459538" algn="l"/>
              </a:tabLst>
            </a:pPr>
            <a:r>
              <a:rPr lang="de-CH" sz="2100">
                <a:solidFill>
                  <a:srgbClr val="4472C4"/>
                </a:solidFill>
              </a:rPr>
              <a:t>Abschluss Saison 2025/26	März 2026</a:t>
            </a:r>
            <a:endParaRPr lang="de-CH" sz="2100" dirty="0">
              <a:solidFill>
                <a:srgbClr val="447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Boden, drinnen, Decke, Raum enthält.&#10;&#10;Automatisch generierte Beschreibu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5"/>
          <a:stretch/>
        </p:blipFill>
        <p:spPr>
          <a:xfrm rot="236361">
            <a:off x="2384482" y="3076762"/>
            <a:ext cx="2235772" cy="1506321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80082" y="224439"/>
            <a:ext cx="7999573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/>
              <a:t>Sommercamp Grüsch</a:t>
            </a:r>
            <a:endParaRPr lang="de-CH" sz="2800" dirty="0"/>
          </a:p>
        </p:txBody>
      </p:sp>
      <p:sp>
        <p:nvSpPr>
          <p:cNvPr id="9" name="Titelplatzhalter 8"/>
          <p:cNvSpPr txBox="1">
            <a:spLocks/>
          </p:cNvSpPr>
          <p:nvPr/>
        </p:nvSpPr>
        <p:spPr>
          <a:xfrm>
            <a:off x="199525" y="899352"/>
            <a:ext cx="8857932" cy="23136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58775" indent="-357188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de-DE" sz="1800" dirty="0"/>
          </a:p>
        </p:txBody>
      </p:sp>
      <p:sp>
        <p:nvSpPr>
          <p:cNvPr id="5" name="Titelplatzhalter 8">
            <a:extLst>
              <a:ext uri="{FF2B5EF4-FFF2-40B4-BE49-F238E27FC236}">
                <a16:creationId xmlns:a16="http://schemas.microsoft.com/office/drawing/2014/main" id="{EF11C526-4E68-4A58-ABF2-F06971509D9F}"/>
              </a:ext>
            </a:extLst>
          </p:cNvPr>
          <p:cNvSpPr txBox="1">
            <a:spLocks/>
          </p:cNvSpPr>
          <p:nvPr/>
        </p:nvSpPr>
        <p:spPr>
          <a:xfrm>
            <a:off x="169176" y="848094"/>
            <a:ext cx="9303379" cy="5253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100"/>
              </a:spcAft>
              <a:tabLst>
                <a:tab pos="1255713" algn="l"/>
                <a:tab pos="1612900" algn="l"/>
                <a:tab pos="3051175" algn="l"/>
                <a:tab pos="5111750" algn="l"/>
              </a:tabLst>
            </a:pPr>
            <a:r>
              <a:rPr lang="de-DE" sz="2200"/>
              <a:t>Daten:  03.08. – 07.08.2025,  Stufen U9 - 16, Kosten 680 CHF</a:t>
            </a:r>
            <a:endParaRPr lang="de-DE" sz="2200" dirty="0"/>
          </a:p>
        </p:txBody>
      </p:sp>
      <p:sp>
        <p:nvSpPr>
          <p:cNvPr id="6" name="Titelplatzhalter 8">
            <a:extLst>
              <a:ext uri="{FF2B5EF4-FFF2-40B4-BE49-F238E27FC236}">
                <a16:creationId xmlns:a16="http://schemas.microsoft.com/office/drawing/2014/main" id="{EF11C526-4E68-4A58-ABF2-F06971509D9F}"/>
              </a:ext>
            </a:extLst>
          </p:cNvPr>
          <p:cNvSpPr txBox="1">
            <a:spLocks/>
          </p:cNvSpPr>
          <p:nvPr/>
        </p:nvSpPr>
        <p:spPr>
          <a:xfrm>
            <a:off x="182748" y="1298423"/>
            <a:ext cx="9626043" cy="16860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2200" dirty="0">
                <a:latin typeface="+mn-lt"/>
              </a:rPr>
              <a:t>Camp Schwerpunkte:</a:t>
            </a:r>
          </a:p>
          <a:p>
            <a:pPr marL="357188" indent="-357188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ca. 8-10 Trainings </a:t>
            </a:r>
            <a:r>
              <a:rPr lang="de-CH" sz="1800" dirty="0"/>
              <a:t>«On-Ice»</a:t>
            </a:r>
            <a:r>
              <a:rPr lang="de-DE" sz="1800" dirty="0"/>
              <a:t> + ca. 3-5 Trainings </a:t>
            </a:r>
            <a:r>
              <a:rPr lang="de-CH" sz="1800" dirty="0"/>
              <a:t>«Off-Ice», multisportive Ausrichtung</a:t>
            </a:r>
            <a:endParaRPr lang="de-DE" sz="1800" dirty="0"/>
          </a:p>
          <a:p>
            <a:pPr marL="357188" indent="-357188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alle eishockeyspezifischen Fähigkeiten + Sozialverhalten / Teambuilding</a:t>
            </a:r>
          </a:p>
          <a:p>
            <a:pPr marL="357188" indent="-357188">
              <a:lnSpc>
                <a:spcPct val="100000"/>
              </a:lnSpc>
              <a:spcBef>
                <a:spcPts val="2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de-DE" sz="1800" dirty="0"/>
              <a:t>umfangreiche Möglichkeiten zur Regeneration </a:t>
            </a:r>
            <a:r>
              <a:rPr lang="de-DE" sz="1800" dirty="0">
                <a:sym typeface="Symbol" panose="05050102010706020507" pitchFamily="18" charset="2"/>
              </a:rPr>
              <a:t> Unterbringung Hotel mit Schwimmbad</a:t>
            </a:r>
            <a:endParaRPr lang="de-DE" sz="1800" dirty="0"/>
          </a:p>
        </p:txBody>
      </p:sp>
      <p:pic>
        <p:nvPicPr>
          <p:cNvPr id="8" name="Bild 5" descr="Zimmer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1134">
            <a:off x="441442" y="4220304"/>
            <a:ext cx="2319609" cy="1628829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Bild 2" descr="fotoremo__MG_7280_Original (priv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368" y="4040787"/>
            <a:ext cx="2322935" cy="1539929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rafik 6" descr="http://t-ec.bstatic.com/images/hotel/840x460/612/6126353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1486">
            <a:off x="7061196" y="3227070"/>
            <a:ext cx="2429933" cy="1581996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Grafik 11" descr="Ein Bild, das drinnen, Decke enthält.&#10;&#10;Automatisch generierte Beschreibu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504" y="5088467"/>
            <a:ext cx="2148629" cy="1562100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itelplatzhalter 8">
            <a:extLst>
              <a:ext uri="{FF2B5EF4-FFF2-40B4-BE49-F238E27FC236}">
                <a16:creationId xmlns:a16="http://schemas.microsoft.com/office/drawing/2014/main" id="{EF11C526-4E68-4A58-ABF2-F06971509D9F}"/>
              </a:ext>
            </a:extLst>
          </p:cNvPr>
          <p:cNvSpPr txBox="1">
            <a:spLocks/>
          </p:cNvSpPr>
          <p:nvPr/>
        </p:nvSpPr>
        <p:spPr>
          <a:xfrm>
            <a:off x="5659967" y="5928094"/>
            <a:ext cx="4085166" cy="3753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400"/>
              </a:spcBef>
              <a:spcAft>
                <a:spcPts val="100"/>
              </a:spcAft>
              <a:tabLst>
                <a:tab pos="1255713" algn="l"/>
                <a:tab pos="1612900" algn="l"/>
                <a:tab pos="3051175" algn="l"/>
                <a:tab pos="5111750" algn="l"/>
              </a:tabLst>
            </a:pPr>
            <a:r>
              <a:rPr lang="de-DE" sz="1700" b="1" dirty="0"/>
              <a:t>Infos/Anmeldung:</a:t>
            </a:r>
            <a:r>
              <a:rPr lang="de-DE" sz="1700" dirty="0"/>
              <a:t>  via </a:t>
            </a:r>
            <a:r>
              <a:rPr lang="de-CH" sz="1700" u="sng" dirty="0">
                <a:hlinkClick r:id="rId8"/>
              </a:rPr>
              <a:t>www.argoviastars.ch/</a:t>
            </a:r>
            <a:endParaRPr lang="de-CH" sz="1700" b="1" u="sng" dirty="0"/>
          </a:p>
          <a:p>
            <a:pPr algn="ctr">
              <a:lnSpc>
                <a:spcPct val="100000"/>
              </a:lnSpc>
              <a:spcBef>
                <a:spcPts val="400"/>
              </a:spcBef>
              <a:spcAft>
                <a:spcPts val="100"/>
              </a:spcAft>
              <a:tabLst>
                <a:tab pos="1255713" algn="l"/>
                <a:tab pos="1612900" algn="l"/>
                <a:tab pos="3051175" algn="l"/>
                <a:tab pos="5111750" algn="l"/>
              </a:tabLst>
            </a:pPr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2278423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Ähnliches F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00" b="90000" l="10000" r="90000">
                        <a14:backgroundMark x1="67160" y1="18880" x2="67160" y2="18880"/>
                      </a14:backgroundRemoval>
                    </a14:imgEffect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264" y="1326353"/>
            <a:ext cx="4011240" cy="4011240"/>
          </a:xfrm>
          <a:prstGeom prst="rect">
            <a:avLst/>
          </a:prstGeom>
          <a:ln>
            <a:noFill/>
          </a:ln>
          <a:effectLst>
            <a:outerShdw blurRad="101600" algn="tl" rotWithShape="0">
              <a:srgbClr val="000000">
                <a:alpha val="6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59112" y="216051"/>
            <a:ext cx="7999573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/>
              <a:t>Diverses – </a:t>
            </a:r>
            <a:r>
              <a:rPr lang="de-CH" sz="2800" dirty="0"/>
              <a:t>Hüüslicrew  </a:t>
            </a:r>
            <a:r>
              <a:rPr lang="de-CH" sz="2800" dirty="0">
                <a:solidFill>
                  <a:srgbClr val="FF0000"/>
                </a:solidFill>
              </a:rPr>
              <a:t>«No Ref - No Game!»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6177136" y="3181661"/>
            <a:ext cx="3528392" cy="2952328"/>
            <a:chOff x="6177136" y="3212976"/>
            <a:chExt cx="3528392" cy="2952328"/>
          </a:xfrm>
        </p:grpSpPr>
        <p:pic>
          <p:nvPicPr>
            <p:cNvPr id="6148" name="Picture 4" descr="Bildergebnis für hockey matchuhr deutsch"/>
            <p:cNvPicPr>
              <a:picLocks noChangeAspect="1" noChangeArrowheads="1"/>
            </p:cNvPicPr>
            <p:nvPr/>
          </p:nvPicPr>
          <p:blipFill rotWithShape="1">
            <a:blip r:embed="rId5">
              <a:lum bright="-7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63" b="8163"/>
            <a:stretch/>
          </p:blipFill>
          <p:spPr bwMode="auto">
            <a:xfrm>
              <a:off x="6177136" y="3212976"/>
              <a:ext cx="3528392" cy="295232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hteck 2"/>
            <p:cNvSpPr/>
            <p:nvPr/>
          </p:nvSpPr>
          <p:spPr>
            <a:xfrm>
              <a:off x="6249144" y="3284984"/>
              <a:ext cx="288032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7" name="Rechteck 6"/>
            <p:cNvSpPr/>
            <p:nvPr/>
          </p:nvSpPr>
          <p:spPr>
            <a:xfrm>
              <a:off x="7041232" y="3284984"/>
              <a:ext cx="360040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Rechteck 7"/>
            <p:cNvSpPr/>
            <p:nvPr/>
          </p:nvSpPr>
          <p:spPr>
            <a:xfrm>
              <a:off x="8409384" y="3266145"/>
              <a:ext cx="360040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Rechteck 8"/>
            <p:cNvSpPr/>
            <p:nvPr/>
          </p:nvSpPr>
          <p:spPr>
            <a:xfrm>
              <a:off x="9273480" y="3284984"/>
              <a:ext cx="360040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" name="Rechteck 9"/>
            <p:cNvSpPr/>
            <p:nvPr/>
          </p:nvSpPr>
          <p:spPr>
            <a:xfrm>
              <a:off x="8081664" y="3356992"/>
              <a:ext cx="360040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6213140" y="4298813"/>
              <a:ext cx="900100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8913440" y="4314171"/>
              <a:ext cx="756084" cy="57606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7653300" y="4890235"/>
              <a:ext cx="684076" cy="12294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15" name="Titelplatzhalter 8"/>
          <p:cNvSpPr txBox="1">
            <a:spLocks/>
          </p:cNvSpPr>
          <p:nvPr/>
        </p:nvSpPr>
        <p:spPr>
          <a:xfrm>
            <a:off x="197460" y="836712"/>
            <a:ext cx="7556484" cy="28083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CH" sz="2000" dirty="0"/>
              <a:t>Für die Sicherstellung des Spielbetriebes auf allen Stufen sind wir         auf Eure Mitarbeit angewiesen.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400"/>
              </a:spcAft>
            </a:pPr>
            <a:r>
              <a:rPr lang="de-CH" sz="2000" b="1" dirty="0"/>
              <a:t>Unterstützt uns bitte, wir suchen dringend: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Zeitnehmer (1-2 Personen)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Reporter / Speaker  (1-2 Personen)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Strafbank - Betreuer  (mehrere Personen)</a:t>
            </a:r>
          </a:p>
        </p:txBody>
      </p:sp>
      <p:sp>
        <p:nvSpPr>
          <p:cNvPr id="16" name="Titelplatzhalter 8"/>
          <p:cNvSpPr txBox="1">
            <a:spLocks/>
          </p:cNvSpPr>
          <p:nvPr/>
        </p:nvSpPr>
        <p:spPr>
          <a:xfrm>
            <a:off x="201144" y="3967353"/>
            <a:ext cx="5327920" cy="147787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CH" sz="2000" dirty="0"/>
              <a:t>Idealerweise hat jede Stufe ihre eigene Crew, falls Interesse besteht, meldet Euch bitte bei: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de-CH" sz="2000" dirty="0"/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de-CH" sz="2000" dirty="0"/>
              <a:t>Ltr. Administrativ, ….</a:t>
            </a:r>
          </a:p>
        </p:txBody>
      </p:sp>
    </p:spTree>
    <p:extLst>
      <p:ext uri="{BB962C8B-B14F-4D97-AF65-F5344CB8AC3E}">
        <p14:creationId xmlns:p14="http://schemas.microsoft.com/office/powerpoint/2010/main" val="11462674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9303" y="219555"/>
            <a:ext cx="7272339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 dirty="0"/>
              <a:t>Saison 2024/25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B2A1945-C175-452F-8BD7-72B313CAA3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7" y="2269499"/>
            <a:ext cx="6249146" cy="416447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A8EC6F3-67B6-4720-83CD-1708C76BE4CE}"/>
              </a:ext>
            </a:extLst>
          </p:cNvPr>
          <p:cNvSpPr txBox="1"/>
          <p:nvPr/>
        </p:nvSpPr>
        <p:spPr>
          <a:xfrm>
            <a:off x="3392606" y="1212767"/>
            <a:ext cx="6292487" cy="2123658"/>
          </a:xfrm>
          <a:prstGeom prst="rect">
            <a:avLst/>
          </a:prstGeom>
          <a:noFill/>
          <a:effectLst>
            <a:outerShdw blurRad="50800" dist="25400" dir="2700000" algn="tl" rotWithShape="0">
              <a:srgbClr val="7030A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de-CH" sz="3200" i="1">
                <a:solidFill>
                  <a:srgbClr val="C00000"/>
                </a:solidFill>
              </a:rPr>
              <a:t>« Du willst Erfolg</a:t>
            </a:r>
            <a:r>
              <a:rPr lang="de-CH" sz="1400" i="1">
                <a:solidFill>
                  <a:srgbClr val="C00000"/>
                </a:solidFill>
              </a:rPr>
              <a:t> </a:t>
            </a:r>
            <a:r>
              <a:rPr lang="de-CH" sz="3200" i="1">
                <a:solidFill>
                  <a:srgbClr val="C00000"/>
                </a:solidFill>
              </a:rPr>
              <a:t>?</a:t>
            </a:r>
            <a:endParaRPr lang="de-CH" sz="3200" i="1" dirty="0">
              <a:solidFill>
                <a:srgbClr val="C00000"/>
              </a:solidFill>
            </a:endParaRPr>
          </a:p>
          <a:p>
            <a:r>
              <a:rPr lang="de-CH" sz="3200" i="1">
                <a:solidFill>
                  <a:srgbClr val="C00000"/>
                </a:solidFill>
              </a:rPr>
              <a:t>          Dann trainiere mit maximaler 		Leidenschaft + Qualität! »</a:t>
            </a:r>
            <a:endParaRPr lang="de-CH" sz="3200" i="1" dirty="0">
              <a:solidFill>
                <a:srgbClr val="C00000"/>
              </a:solidFill>
            </a:endParaRPr>
          </a:p>
          <a:p>
            <a:r>
              <a:rPr lang="de-CH" sz="3600" i="1" dirty="0">
                <a:solidFill>
                  <a:srgbClr val="C00000"/>
                </a:solidFill>
              </a:rPr>
              <a:t>			</a:t>
            </a:r>
            <a:r>
              <a:rPr lang="de-CH" sz="3600" i="1">
                <a:solidFill>
                  <a:schemeClr val="tx1">
                    <a:lumMod val="65000"/>
                    <a:lumOff val="35000"/>
                  </a:schemeClr>
                </a:solidFill>
              </a:rPr>
              <a:t>        	       </a:t>
            </a:r>
            <a:r>
              <a:rPr lang="de-CH" sz="2400" i="1">
                <a:solidFill>
                  <a:schemeClr val="tx1">
                    <a:lumMod val="65000"/>
                    <a:lumOff val="35000"/>
                  </a:schemeClr>
                </a:solidFill>
              </a:rPr>
              <a:t>(unbekannt)</a:t>
            </a:r>
            <a:endParaRPr lang="de-CH" sz="3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637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83497" y="215361"/>
            <a:ext cx="7272339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/>
              <a:t>Absenzenregelung:</a:t>
            </a:r>
            <a:endParaRPr lang="de-CH" sz="2800" dirty="0"/>
          </a:p>
        </p:txBody>
      </p:sp>
      <p:sp>
        <p:nvSpPr>
          <p:cNvPr id="6" name="Titelplatzhalter 8">
            <a:extLst>
              <a:ext uri="{FF2B5EF4-FFF2-40B4-BE49-F238E27FC236}">
                <a16:creationId xmlns:a16="http://schemas.microsoft.com/office/drawing/2014/main" id="{EF11C526-4E68-4A58-ABF2-F06971509D9F}"/>
              </a:ext>
            </a:extLst>
          </p:cNvPr>
          <p:cNvSpPr txBox="1">
            <a:spLocks/>
          </p:cNvSpPr>
          <p:nvPr/>
        </p:nvSpPr>
        <p:spPr>
          <a:xfrm>
            <a:off x="172586" y="4390055"/>
            <a:ext cx="9676726" cy="25873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</a:pPr>
            <a:r>
              <a:rPr lang="de-DE" sz="2400" dirty="0">
                <a:latin typeface="+mn-lt"/>
              </a:rPr>
              <a:t>Ziel für jeden Spieler ist, an jedem Training teilzunehmen !</a:t>
            </a:r>
          </a:p>
          <a:p>
            <a:pPr marL="342900" indent="-342900"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k</a:t>
            </a:r>
            <a:r>
              <a:rPr lang="de-DE" sz="2100" dirty="0">
                <a:latin typeface="+mj-lt"/>
              </a:rPr>
              <a:t>eine Abmeldung ohne</a:t>
            </a:r>
            <a:r>
              <a:rPr lang="de-DE" sz="2100" dirty="0"/>
              <a:t> Begründung</a:t>
            </a:r>
          </a:p>
          <a:p>
            <a:pPr marL="342900" indent="-342900"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Abmeldung nur via </a:t>
            </a:r>
            <a:r>
              <a:rPr lang="de-DE" sz="2100" dirty="0" err="1"/>
              <a:t>My</a:t>
            </a:r>
            <a:r>
              <a:rPr lang="de-DE" sz="2100" dirty="0"/>
              <a:t> Ice  (kurzfristig zus. per SMS/WhatsApp an Trainer)</a:t>
            </a:r>
          </a:p>
          <a:p>
            <a:pPr marL="342900" indent="-342900"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100" dirty="0"/>
              <a:t>…</a:t>
            </a:r>
          </a:p>
          <a:p>
            <a:pPr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</a:pPr>
            <a:endParaRPr lang="de-DE" sz="2000" dirty="0">
              <a:latin typeface="+mj-lt"/>
            </a:endParaRPr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C0E11254-3303-8B85-02DB-0AB48B5C2479}"/>
              </a:ext>
            </a:extLst>
          </p:cNvPr>
          <p:cNvSpPr txBox="1">
            <a:spLocks/>
          </p:cNvSpPr>
          <p:nvPr/>
        </p:nvSpPr>
        <p:spPr>
          <a:xfrm>
            <a:off x="176780" y="1032634"/>
            <a:ext cx="9332146" cy="25386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1200"/>
              </a:spcAft>
              <a:tabLst>
                <a:tab pos="6278563" algn="l"/>
              </a:tabLst>
            </a:pPr>
            <a:r>
              <a:rPr lang="de-CH" sz="2400">
                <a:latin typeface="+mn-lt"/>
              </a:rPr>
              <a:t>Was unser Verein, unsere Trainer leisten:</a:t>
            </a:r>
          </a:p>
          <a:p>
            <a:pPr marL="324000" indent="-324000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77088" algn="l"/>
              </a:tabLst>
            </a:pPr>
            <a:r>
              <a:rPr lang="de-CH" sz="2100"/>
              <a:t>Anzahl Spieler-Lizenzierungen (Aktive + Nachwuchs)</a:t>
            </a:r>
            <a:r>
              <a:rPr lang="de-CH" sz="2100">
                <a:sym typeface="Symbol" panose="05050102010706020507" pitchFamily="18" charset="2"/>
              </a:rPr>
              <a:t> 	 320</a:t>
            </a:r>
            <a:endParaRPr lang="de-CH" sz="2100"/>
          </a:p>
          <a:p>
            <a:pPr marL="324000" indent="-324000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77088" algn="l"/>
              </a:tabLst>
            </a:pPr>
            <a:r>
              <a:rPr lang="de-CH" sz="2100"/>
              <a:t>Anzahl Meisterschaftsspiele (1. Liga – U13)  	</a:t>
            </a:r>
            <a:r>
              <a:rPr lang="de-CH" sz="2100">
                <a:sym typeface="Symbol" panose="05050102010706020507" pitchFamily="18" charset="2"/>
              </a:rPr>
              <a:t> 200</a:t>
            </a:r>
            <a:endParaRPr lang="de-CH" sz="2100"/>
          </a:p>
          <a:p>
            <a:pPr marL="324000" indent="-324000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77088" algn="l"/>
              </a:tabLst>
            </a:pPr>
            <a:r>
              <a:rPr lang="de-CH" sz="2100"/>
              <a:t>Turniere Nachwuchs (HS, U9-11) 	</a:t>
            </a:r>
            <a:r>
              <a:rPr lang="de-CH" sz="2100">
                <a:sym typeface="Symbol" panose="05050102010706020507" pitchFamily="18" charset="2"/>
              </a:rPr>
              <a:t> 150</a:t>
            </a:r>
            <a:endParaRPr lang="de-CH" sz="2100"/>
          </a:p>
          <a:p>
            <a:pPr marL="324000" indent="-324000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177088" algn="l"/>
              </a:tabLst>
            </a:pPr>
            <a:r>
              <a:rPr lang="de-CH" sz="2100"/>
              <a:t>Trainingsstunden  (Aktive + Nachwuchs) 	</a:t>
            </a:r>
            <a:r>
              <a:rPr lang="de-CH" sz="2100">
                <a:sym typeface="Symbol" panose="05050102010706020507" pitchFamily="18" charset="2"/>
              </a:rPr>
              <a:t> </a:t>
            </a:r>
            <a:r>
              <a:rPr lang="de-CH" sz="2100"/>
              <a:t>1’600 h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410C8CEE-A9DC-508B-A37E-B2C588AA7DDF}"/>
              </a:ext>
            </a:extLst>
          </p:cNvPr>
          <p:cNvCxnSpPr/>
          <p:nvPr/>
        </p:nvCxnSpPr>
        <p:spPr>
          <a:xfrm>
            <a:off x="278556" y="3860800"/>
            <a:ext cx="9247517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042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6028" y="180496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 dirty="0"/>
              <a:t>Agenda</a:t>
            </a:r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10A16245-56C5-4F21-9B5A-CDD4F19B1CFA}"/>
              </a:ext>
            </a:extLst>
          </p:cNvPr>
          <p:cNvSpPr txBox="1">
            <a:spLocks/>
          </p:cNvSpPr>
          <p:nvPr/>
        </p:nvSpPr>
        <p:spPr>
          <a:xfrm>
            <a:off x="172898" y="972628"/>
            <a:ext cx="8543925" cy="53842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DE" sz="2800" dirty="0"/>
              <a:t>Begrüssung </a:t>
            </a:r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DE" sz="2800" dirty="0"/>
              <a:t>Unser Verein</a:t>
            </a:r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DE" sz="2800" dirty="0"/>
              <a:t>Impact +1</a:t>
            </a:r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DE" sz="2800" dirty="0"/>
              <a:t>Vorstellung Spielerkader / Trainer / Staff</a:t>
            </a:r>
            <a:r>
              <a:rPr lang="de-DE" sz="2800" dirty="0">
                <a:solidFill>
                  <a:srgbClr val="D92A36"/>
                </a:solidFill>
              </a:rPr>
              <a:t>	</a:t>
            </a:r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DE" sz="2800" dirty="0"/>
              <a:t>Zeitlicher Fahrplan &amp; Termine</a:t>
            </a:r>
            <a:endParaRPr lang="de-CH" sz="2800" dirty="0"/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CH" sz="2800" dirty="0"/>
              <a:t>Kommunikation Eltern – Spieler – Trainer</a:t>
            </a:r>
          </a:p>
          <a:p>
            <a:pPr marL="447675" indent="-4476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de-CH" sz="2800" dirty="0"/>
              <a:t>Fragen und Diskussion</a:t>
            </a:r>
          </a:p>
        </p:txBody>
      </p:sp>
    </p:spTree>
    <p:extLst>
      <p:ext uri="{BB962C8B-B14F-4D97-AF65-F5344CB8AC3E}">
        <p14:creationId xmlns:p14="http://schemas.microsoft.com/office/powerpoint/2010/main" val="21347959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79303" y="219555"/>
            <a:ext cx="7272339" cy="526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800"/>
              <a:t>Helfereinsätze</a:t>
            </a:r>
            <a:endParaRPr lang="de-CH" sz="2800" dirty="0"/>
          </a:p>
        </p:txBody>
      </p:sp>
      <p:sp>
        <p:nvSpPr>
          <p:cNvPr id="25" name="Titelplatzhalter 8">
            <a:extLst>
              <a:ext uri="{FF2B5EF4-FFF2-40B4-BE49-F238E27FC236}">
                <a16:creationId xmlns:a16="http://schemas.microsoft.com/office/drawing/2014/main" id="{47C9B29E-E8A9-4568-8580-68EA8B447277}"/>
              </a:ext>
            </a:extLst>
          </p:cNvPr>
          <p:cNvSpPr txBox="1">
            <a:spLocks/>
          </p:cNvSpPr>
          <p:nvPr/>
        </p:nvSpPr>
        <p:spPr>
          <a:xfrm>
            <a:off x="176491" y="967441"/>
            <a:ext cx="4262344" cy="29283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CH" sz="2400">
                <a:latin typeface="+mn-lt"/>
              </a:rPr>
              <a:t>Regelung:  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de-CH" sz="2000"/>
              <a:t>jedes Vereinsmitglied leistet           18 Stunden  «Helfereinsätze»</a:t>
            </a:r>
          </a:p>
          <a:p>
            <a:pPr marL="342900" indent="-3429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de-CH" sz="2000"/>
              <a:t>Link zu Listen via …</a:t>
            </a:r>
            <a:endParaRPr lang="de-CH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8041928-1A1A-5CB5-7BF8-C97EBD51F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353" y="1113438"/>
            <a:ext cx="5000904" cy="5145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01164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6D77F9-6FF0-D3A5-F969-C4F59E2E0F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3907" y="201467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Fairplay – Respect – Clean</a:t>
            </a:r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B801D4CD-C944-08AB-5CE2-DF777B8767FA}"/>
              </a:ext>
            </a:extLst>
          </p:cNvPr>
          <p:cNvSpPr txBox="1">
            <a:spLocks/>
          </p:cNvSpPr>
          <p:nvPr/>
        </p:nvSpPr>
        <p:spPr>
          <a:xfrm>
            <a:off x="197461" y="972627"/>
            <a:ext cx="8371894" cy="8855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4000">
                <a:latin typeface="Hey August" pitchFamily="2" charset="0"/>
              </a:rPr>
              <a:t>„ Easy – s‘isch numme es Spiel! “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39566E7-24B2-3432-919E-2B7728DA4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162" y="2133693"/>
            <a:ext cx="5722793" cy="77219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67DBBEE-6982-6CF7-2E0E-F7F5692D75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76" y="2102525"/>
            <a:ext cx="2288761" cy="233363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2B909B5-6E90-0A6A-4A08-E5D5B69CDA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6" t="4253" r="19604" b="5484"/>
          <a:stretch/>
        </p:blipFill>
        <p:spPr>
          <a:xfrm>
            <a:off x="7319211" y="3239859"/>
            <a:ext cx="2159931" cy="2060804"/>
          </a:xfrm>
          <a:prstGeom prst="rect">
            <a:avLst/>
          </a:prstGeom>
        </p:spPr>
      </p:pic>
      <p:sp>
        <p:nvSpPr>
          <p:cNvPr id="9" name="Titelplatzhalter 8">
            <a:extLst>
              <a:ext uri="{FF2B5EF4-FFF2-40B4-BE49-F238E27FC236}">
                <a16:creationId xmlns:a16="http://schemas.microsoft.com/office/drawing/2014/main" id="{5AB3D92B-3BB1-DAAB-3A8B-72D80CC521C2}"/>
              </a:ext>
            </a:extLst>
          </p:cNvPr>
          <p:cNvSpPr txBox="1">
            <a:spLocks/>
          </p:cNvSpPr>
          <p:nvPr/>
        </p:nvSpPr>
        <p:spPr>
          <a:xfrm>
            <a:off x="254545" y="5093045"/>
            <a:ext cx="7823642" cy="12783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de-DE" sz="3400" dirty="0">
                <a:solidFill>
                  <a:srgbClr val="FF0000"/>
                </a:solidFill>
                <a:latin typeface="Hey August" pitchFamily="2" charset="0"/>
              </a:rPr>
              <a:t>„ Geduld ist das Vertrauen, dass alles kommt,          			wenn die Zeit dafür reif ist ! “</a:t>
            </a:r>
          </a:p>
        </p:txBody>
      </p:sp>
    </p:spTree>
    <p:extLst>
      <p:ext uri="{BB962C8B-B14F-4D97-AF65-F5344CB8AC3E}">
        <p14:creationId xmlns:p14="http://schemas.microsoft.com/office/powerpoint/2010/main" val="448890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86914" y="209854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Argovia Stars - «Vision 2025»</a:t>
            </a:r>
            <a:endParaRPr lang="de-CH" sz="2800" dirty="0"/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2F086BE6-A8C2-46AA-987E-DD6A3744B636}"/>
              </a:ext>
            </a:extLst>
          </p:cNvPr>
          <p:cNvSpPr txBox="1">
            <a:spLocks/>
          </p:cNvSpPr>
          <p:nvPr/>
        </p:nvSpPr>
        <p:spPr>
          <a:xfrm>
            <a:off x="159543" y="990588"/>
            <a:ext cx="9538663" cy="52550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Der Vorstand zusammen mit der sportlichen Leitung hat für die nächsten Jahre 3 zentrale Zielstellungen formuliert: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Der Verein «Argovia Stars» möchte der führende Verein </a:t>
            </a:r>
            <a:r>
              <a:rPr lang="de-CH" sz="21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</a:t>
            </a: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Eishockey-Sport für Aktive und Nachwuchssportler im Kanton Aargau sein.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Der Verein «Argovia Stars» möchte junge Nachwuchssportler wie auch Aktive für den Eishockeysport begeistern </a:t>
            </a:r>
            <a:r>
              <a:rPr lang="de-CH" sz="21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und ein </a:t>
            </a:r>
            <a:r>
              <a:rPr lang="de-CH" sz="210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entsprechendes Trainings- </a:t>
            </a:r>
            <a:r>
              <a:rPr lang="de-CH" sz="21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und Wettkampfangebot in den Bereichen </a:t>
            </a: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Leistungs- und Breitensport stellen.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Der Verein «Argovia Stars» möchte ein anerkannter und attraktiver Partner und Vertreter für die Gemeinden, die Öffentlichkeit und alle Interessengruppen </a:t>
            </a:r>
            <a:r>
              <a:rPr lang="de-CH" sz="21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der Region und Nordwestschweiz </a:t>
            </a:r>
            <a:r>
              <a:rPr kumimoji="0" lang="de-CH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sein</a:t>
            </a:r>
            <a:r>
              <a:rPr kumimoji="0" lang="de-CH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5709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86914" y="214049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SIHF -  Einführung «Impact»</a:t>
            </a:r>
            <a:endParaRPr lang="de-CH" sz="2800" dirty="0"/>
          </a:p>
        </p:txBody>
      </p:sp>
      <p:sp>
        <p:nvSpPr>
          <p:cNvPr id="20" name="Titelplatzhalter 8">
            <a:extLst>
              <a:ext uri="{FF2B5EF4-FFF2-40B4-BE49-F238E27FC236}">
                <a16:creationId xmlns:a16="http://schemas.microsoft.com/office/drawing/2014/main" id="{AA080774-1E5F-BC6E-22B6-3760B750C85C}"/>
              </a:ext>
            </a:extLst>
          </p:cNvPr>
          <p:cNvSpPr txBox="1">
            <a:spLocks/>
          </p:cNvSpPr>
          <p:nvPr/>
        </p:nvSpPr>
        <p:spPr>
          <a:xfrm>
            <a:off x="159543" y="990588"/>
            <a:ext cx="9538663" cy="525501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Der SIHF führt auf die Saison 2025/26 eine neue Stufenstruktur  </a:t>
            </a: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«Impact»  </a:t>
            </a: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ein: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Einführung einer neuen Altersstufen Struktur  </a:t>
            </a:r>
          </a:p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900"/>
              </a:spcAft>
              <a:buClrTx/>
              <a:buSzTx/>
              <a:tabLst>
                <a:tab pos="358775" algn="l"/>
              </a:tabLst>
              <a:defRPr/>
            </a:pPr>
            <a:r>
              <a:rPr lang="de-CH" sz="200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	</a:t>
            </a:r>
            <a:r>
              <a:rPr kumimoji="0" lang="de-CH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U9 / 12 / 14 / 16 / 18 / 21   </a:t>
            </a:r>
            <a:r>
              <a:rPr kumimoji="0" lang="de-CH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   Aktive  Profi-Ligen / Amateur-Ligen</a:t>
            </a:r>
            <a:endParaRPr kumimoji="0" lang="de-CH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Hauptsächlicher Grund ist die Analyse, dass immer weniger Spieler den Sprung            aus dem Nachwuchs in die Aktiven &amp; Profi-Ligen schaffen.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Mit «Impact» und der Verschiebung der Altersstufen um 1 Jahr verschieben sich auch die Selektionszeitpunkte für leistungsorientierte Spieler und Teams      (Auswahl + Profi Ligen). 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Der Zeitraum für die Erfassungsstufe verlängert sich, Kinder haben mehr Zeit um ihre Fähigkeiten und Begeisterung für den Hockey-Sport zu entwickeln.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Man erwartet, dass mit «Impact» mehr Spieler in den Selektionsprozess einbezogen werden können, zudem zu einem leicht späteren Zeitpunkt ihrer sportlichen / körperlichen / sozialen &amp; persönlichen Entwicklung.</a:t>
            </a:r>
            <a:endParaRPr lang="de-CH" sz="2000" dirty="0">
              <a:solidFill>
                <a:prstClr val="black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300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7AF85-1491-1DD6-9BF3-902EF5646D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04ACD0-15DF-87D5-CDA3-9EE2A359CC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6914" y="214049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SIHF -  Altersstufenstruktur «Impact»</a:t>
            </a:r>
            <a:endParaRPr lang="de-CH" sz="28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65E15EA-AE66-8825-0BC5-D9E09E2513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" t="22766" r="721" b="16080"/>
          <a:stretch/>
        </p:blipFill>
        <p:spPr>
          <a:xfrm>
            <a:off x="273051" y="1860865"/>
            <a:ext cx="9283794" cy="3270862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D8FBFBF9-749C-9DCA-245D-E557BC1961B3}"/>
              </a:ext>
            </a:extLst>
          </p:cNvPr>
          <p:cNvSpPr txBox="1">
            <a:spLocks/>
          </p:cNvSpPr>
          <p:nvPr/>
        </p:nvSpPr>
        <p:spPr>
          <a:xfrm>
            <a:off x="164092" y="990588"/>
            <a:ext cx="3730069" cy="57890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Nachwuchs-Ligen Saison 2025/26:</a:t>
            </a:r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17854D42-BEB0-F30F-3146-9C82C5BA98F3}"/>
              </a:ext>
            </a:extLst>
          </p:cNvPr>
          <p:cNvGrpSpPr/>
          <p:nvPr/>
        </p:nvGrpSpPr>
        <p:grpSpPr>
          <a:xfrm>
            <a:off x="2518007" y="1712795"/>
            <a:ext cx="7149376" cy="3587868"/>
            <a:chOff x="2518007" y="1712795"/>
            <a:chExt cx="7149376" cy="3587868"/>
          </a:xfrm>
          <a:effectLst>
            <a:outerShdw dist="12700" dir="2700000" algn="tl" rotWithShape="0">
              <a:schemeClr val="bg1"/>
            </a:outerShdw>
          </a:effectLst>
        </p:grpSpPr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F56BC736-DC8D-5EA0-3FA2-4D404F6386D1}"/>
                </a:ext>
              </a:extLst>
            </p:cNvPr>
            <p:cNvCxnSpPr>
              <a:cxnSpLocks/>
            </p:cNvCxnSpPr>
            <p:nvPr/>
          </p:nvCxnSpPr>
          <p:spPr>
            <a:xfrm>
              <a:off x="2518007" y="1712795"/>
              <a:ext cx="0" cy="3587868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084DE373-C4F6-D976-30B8-04E2F3562BB4}"/>
                </a:ext>
              </a:extLst>
            </p:cNvPr>
            <p:cNvCxnSpPr>
              <a:cxnSpLocks/>
            </p:cNvCxnSpPr>
            <p:nvPr/>
          </p:nvCxnSpPr>
          <p:spPr>
            <a:xfrm>
              <a:off x="2518007" y="1712795"/>
              <a:ext cx="2511193" cy="0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4054F669-8E38-08ED-8C60-5BAD9DB140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9200" y="1712795"/>
              <a:ext cx="0" cy="1753731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9C33B5E3-62ED-6136-2ADF-E9ADC62D745C}"/>
                </a:ext>
              </a:extLst>
            </p:cNvPr>
            <p:cNvCxnSpPr>
              <a:cxnSpLocks/>
            </p:cNvCxnSpPr>
            <p:nvPr/>
          </p:nvCxnSpPr>
          <p:spPr>
            <a:xfrm>
              <a:off x="5029200" y="3466527"/>
              <a:ext cx="2251881" cy="0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F2269919-369C-E430-E98C-50D156CB76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81081" y="3466526"/>
              <a:ext cx="0" cy="399202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D4412EF8-4E9A-33F5-5234-0848F7F98C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81081" y="3865728"/>
              <a:ext cx="2386302" cy="0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363052A9-727F-4C2C-F9D4-04FFECAB70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67383" y="3865728"/>
              <a:ext cx="0" cy="1419464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DC5135B8-0ABC-C5BC-8FD5-8A85D5F1D8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18007" y="5285192"/>
              <a:ext cx="7149376" cy="15471"/>
            </a:xfrm>
            <a:prstGeom prst="line">
              <a:avLst/>
            </a:prstGeom>
            <a:ln w="22225" cap="rnd">
              <a:solidFill>
                <a:srgbClr val="FF0000"/>
              </a:solidFill>
              <a:prstDash val="sysDash"/>
            </a:ln>
            <a:effectLst>
              <a:outerShdw blurRad="12700" dist="12700" dir="2700000" algn="tl" rotWithShape="0">
                <a:schemeClr val="bg1"/>
              </a:outerShd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itelplatzhalter 8">
            <a:extLst>
              <a:ext uri="{FF2B5EF4-FFF2-40B4-BE49-F238E27FC236}">
                <a16:creationId xmlns:a16="http://schemas.microsoft.com/office/drawing/2014/main" id="{057EABC1-59C4-4CC8-1588-973F1612D4FA}"/>
              </a:ext>
            </a:extLst>
          </p:cNvPr>
          <p:cNvSpPr txBox="1">
            <a:spLocks/>
          </p:cNvSpPr>
          <p:nvPr/>
        </p:nvSpPr>
        <p:spPr>
          <a:xfrm>
            <a:off x="4382344" y="5300663"/>
            <a:ext cx="3730069" cy="57890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Argovia Stars</a:t>
            </a:r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B33F4194-2050-16F2-5FAF-F3470D5F7BB5}"/>
              </a:ext>
            </a:extLst>
          </p:cNvPr>
          <p:cNvCxnSpPr>
            <a:cxnSpLocks/>
          </p:cNvCxnSpPr>
          <p:nvPr/>
        </p:nvCxnSpPr>
        <p:spPr>
          <a:xfrm flipV="1">
            <a:off x="7281081" y="1712795"/>
            <a:ext cx="0" cy="1753731"/>
          </a:xfrm>
          <a:prstGeom prst="line">
            <a:avLst/>
          </a:prstGeom>
          <a:ln w="19050" cap="rnd">
            <a:solidFill>
              <a:srgbClr val="CC00CC"/>
            </a:solidFill>
            <a:prstDash val="sysDot"/>
          </a:ln>
          <a:effectLst>
            <a:outerShdw blurRad="12700" dist="12700" dir="2700000" algn="tl" rotWithShape="0">
              <a:schemeClr val="bg1"/>
            </a:outerShdw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0E3E9B75-A9A7-8FAA-09F8-356D02C10E54}"/>
              </a:ext>
            </a:extLst>
          </p:cNvPr>
          <p:cNvCxnSpPr>
            <a:cxnSpLocks/>
          </p:cNvCxnSpPr>
          <p:nvPr/>
        </p:nvCxnSpPr>
        <p:spPr>
          <a:xfrm>
            <a:off x="5029200" y="1712795"/>
            <a:ext cx="2251881" cy="0"/>
          </a:xfrm>
          <a:prstGeom prst="line">
            <a:avLst/>
          </a:prstGeom>
          <a:ln w="19050" cap="rnd">
            <a:solidFill>
              <a:srgbClr val="CC00CC"/>
            </a:solidFill>
            <a:prstDash val="sysDot"/>
          </a:ln>
          <a:effectLst>
            <a:outerShdw blurRad="12700" dist="12700" dir="2700000" algn="tl" rotWithShape="0">
              <a:schemeClr val="bg1"/>
            </a:outerShdw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itelplatzhalter 8">
            <a:extLst>
              <a:ext uri="{FF2B5EF4-FFF2-40B4-BE49-F238E27FC236}">
                <a16:creationId xmlns:a16="http://schemas.microsoft.com/office/drawing/2014/main" id="{A0B0B11B-F579-27C1-4C4F-7169F73B219E}"/>
              </a:ext>
            </a:extLst>
          </p:cNvPr>
          <p:cNvSpPr txBox="1">
            <a:spLocks/>
          </p:cNvSpPr>
          <p:nvPr/>
        </p:nvSpPr>
        <p:spPr>
          <a:xfrm>
            <a:off x="5324050" y="1355910"/>
            <a:ext cx="1903294" cy="34914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de-CH" sz="2300" b="0" i="0" u="none" strike="noStrike" kern="1200" cap="none" spc="0" normalizeH="0" baseline="0" noProof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Ziel (mittelfristig)</a:t>
            </a:r>
          </a:p>
        </p:txBody>
      </p:sp>
    </p:spTree>
    <p:extLst>
      <p:ext uri="{BB962C8B-B14F-4D97-AF65-F5344CB8AC3E}">
        <p14:creationId xmlns:p14="http://schemas.microsoft.com/office/powerpoint/2010/main" val="3586729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E1276-82D3-650C-286A-5DFEB084F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8CF41E-737F-1C9B-CDE8-EE99849D8C3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6914" y="214049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 dirty="0"/>
              <a:t>Argovia Stars -  Saison 2025/26</a:t>
            </a:r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C6C1E905-1198-81C9-48D8-E00F1B194B16}"/>
              </a:ext>
            </a:extLst>
          </p:cNvPr>
          <p:cNvSpPr txBox="1">
            <a:spLocks/>
          </p:cNvSpPr>
          <p:nvPr/>
        </p:nvSpPr>
        <p:spPr>
          <a:xfrm>
            <a:off x="5571469" y="859872"/>
            <a:ext cx="4131730" cy="47985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462" marR="0" lvl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buClrTx/>
              <a:buSzTx/>
              <a:tabLst/>
              <a:defRPr/>
            </a:pPr>
            <a:r>
              <a:rPr lang="de-CH" sz="1600" b="1" u="sng" dirty="0">
                <a:solidFill>
                  <a:prstClr val="black"/>
                </a:solidFill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Z</a:t>
            </a:r>
            <a:r>
              <a:rPr kumimoji="0" lang="de-CH" sz="1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iele</a:t>
            </a:r>
            <a:r>
              <a:rPr kumimoji="0" lang="de-CH" sz="1600" b="1" i="0" u="sng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 Sport:</a:t>
            </a:r>
            <a:endParaRPr kumimoji="0" lang="de-CH" sz="16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Zielgerichtete Erfassung junger Kinder             für den Eishockeysport</a:t>
            </a: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umfassendes</a:t>
            </a:r>
            <a:r>
              <a:rPr lang="de-CH" sz="1600" dirty="0">
                <a:solidFill>
                  <a:prstClr val="black"/>
                </a:solidFill>
                <a:ea typeface="Calibri Light" panose="020F0302020204030204" pitchFamily="34" charset="0"/>
                <a:cs typeface="Calibri Light" panose="020F0302020204030204" pitchFamily="34" charset="0"/>
              </a:rPr>
              <a:t> Trainings- und Wettkampfangebot in den Bereichen </a:t>
            </a:r>
            <a:r>
              <a:rPr kumimoji="0" lang="de-CH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Leistungs- und Breitensport</a:t>
            </a: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1600" dirty="0">
                <a:solidFill>
                  <a:prstClr val="black"/>
                </a:solidFill>
                <a:ea typeface="Calibri Light" panose="020F0302020204030204" pitchFamily="34" charset="0"/>
                <a:cs typeface="Calibri Light" panose="020F0302020204030204" pitchFamily="34" charset="0"/>
              </a:rPr>
              <a:t>zus. Leistungsplattform via               Auswahlteams / EVNW</a:t>
            </a: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1600" dirty="0">
                <a:solidFill>
                  <a:prstClr val="black"/>
                </a:solidFill>
                <a:ea typeface="Calibri Light" panose="020F0302020204030204" pitchFamily="34" charset="0"/>
                <a:cs typeface="Calibri Light" panose="020F0302020204030204" pitchFamily="34" charset="0"/>
              </a:rPr>
              <a:t>Stärkung/Weiterentwicklung von Partnerschaften im Leistungsbereich («Ambition»)</a:t>
            </a: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1600" dirty="0">
                <a:solidFill>
                  <a:prstClr val="black"/>
                </a:solidFill>
                <a:ea typeface="Calibri Light" panose="020F0302020204030204" pitchFamily="34" charset="0"/>
                <a:cs typeface="Calibri Light" panose="020F0302020204030204" pitchFamily="34" charset="0"/>
              </a:rPr>
              <a:t>Schliessen der «Lücke» zwischen Nachwuchs- und Aktivenbereich </a:t>
            </a:r>
          </a:p>
          <a:p>
            <a:pPr marL="269875" marR="0" lvl="0" indent="-2524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Calibri Light" panose="020F0302020204030204" pitchFamily="34" charset="0"/>
                <a:cs typeface="Calibri Light" panose="020F0302020204030204" pitchFamily="34" charset="0"/>
              </a:rPr>
              <a:t>Verbesserung der sportlichen und finanziellen Gesamtsituation im Verein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DB453381-AEF3-754F-EDE6-E6563009A0E3}"/>
              </a:ext>
            </a:extLst>
          </p:cNvPr>
          <p:cNvGrpSpPr/>
          <p:nvPr/>
        </p:nvGrpSpPr>
        <p:grpSpPr>
          <a:xfrm>
            <a:off x="5062211" y="5651338"/>
            <a:ext cx="4563524" cy="635842"/>
            <a:chOff x="5062211" y="5651338"/>
            <a:chExt cx="4563524" cy="635842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E9AC80A6-84EC-D3FE-685D-1F58315FFDED}"/>
                </a:ext>
              </a:extLst>
            </p:cNvPr>
            <p:cNvGrpSpPr/>
            <p:nvPr/>
          </p:nvGrpSpPr>
          <p:grpSpPr>
            <a:xfrm>
              <a:off x="5062211" y="5651338"/>
              <a:ext cx="3670506" cy="623835"/>
              <a:chOff x="4831514" y="5684890"/>
              <a:chExt cx="3670506" cy="623835"/>
            </a:xfrm>
          </p:grpSpPr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C8CA4F91-2821-A4FC-1EAD-82AE195A3A30}"/>
                  </a:ext>
                </a:extLst>
              </p:cNvPr>
              <p:cNvSpPr txBox="1"/>
              <p:nvPr/>
            </p:nvSpPr>
            <p:spPr>
              <a:xfrm>
                <a:off x="4831514" y="5684890"/>
                <a:ext cx="1223025" cy="5847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CH" sz="1600" b="1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Partner:</a:t>
                </a:r>
              </a:p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de-CH" sz="1600">
                    <a:solidFill>
                      <a:srgbClr val="000000"/>
                    </a:solidFill>
                    <a:sym typeface="Calibri"/>
                  </a:rPr>
                  <a:t>(provisorisch)</a:t>
                </a:r>
                <a:endParaRPr kumimoji="0" lang="de-CH" sz="160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pic>
            <p:nvPicPr>
              <p:cNvPr id="8" name="Grafik 7" descr="Ein Bild, das Symbol, Grafiken, Emblem, Logo enthält.&#10;&#10;Automatisch generierte Beschreibung">
                <a:extLst>
                  <a:ext uri="{FF2B5EF4-FFF2-40B4-BE49-F238E27FC236}">
                    <a16:creationId xmlns:a16="http://schemas.microsoft.com/office/drawing/2014/main" id="{DA9817BA-8B1C-5AB7-BC2C-DC5970E97E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08035" y="5708070"/>
                <a:ext cx="687201" cy="594430"/>
              </a:xfrm>
              <a:prstGeom prst="rect">
                <a:avLst/>
              </a:prstGeom>
              <a:ln>
                <a:noFill/>
              </a:ln>
              <a:effectLst>
                <a:outerShdw blurRad="88900" dist="50800" dir="2700000" algn="tl" rotWithShape="0">
                  <a:schemeClr val="bg1">
                    <a:lumMod val="65000"/>
                    <a:alpha val="65000"/>
                  </a:schemeClr>
                </a:outerShdw>
              </a:effectLst>
            </p:spPr>
          </p:pic>
          <p:pic>
            <p:nvPicPr>
              <p:cNvPr id="9" name="Grafik 8">
                <a:extLst>
                  <a:ext uri="{FF2B5EF4-FFF2-40B4-BE49-F238E27FC236}">
                    <a16:creationId xmlns:a16="http://schemas.microsoft.com/office/drawing/2014/main" id="{CEF1A043-CBD2-7AC6-9960-008BE0C01D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152057" y="5697538"/>
                <a:ext cx="611187" cy="611187"/>
              </a:xfrm>
              <a:prstGeom prst="rect">
                <a:avLst/>
              </a:prstGeom>
              <a:effectLst>
                <a:outerShdw blurRad="88900" dist="50800" dir="2700000" algn="tl" rotWithShape="0">
                  <a:schemeClr val="bg1">
                    <a:lumMod val="65000"/>
                    <a:alpha val="65000"/>
                  </a:schemeClr>
                </a:outerShdw>
              </a:effectLst>
            </p:spPr>
          </p:pic>
          <p:pic>
            <p:nvPicPr>
              <p:cNvPr id="10" name="Grafik 9" descr="Ein Bild, das Clipart, Hase Kaninchen, Grafiken, Grafikdesign enthält.&#10;&#10;Automatisch generierte Beschreibung">
                <a:extLst>
                  <a:ext uri="{FF2B5EF4-FFF2-40B4-BE49-F238E27FC236}">
                    <a16:creationId xmlns:a16="http://schemas.microsoft.com/office/drawing/2014/main" id="{7EFD4D70-1736-7BA1-E187-8EFAC0C95D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41298" y="5697538"/>
                <a:ext cx="560722" cy="611187"/>
              </a:xfrm>
              <a:prstGeom prst="rect">
                <a:avLst/>
              </a:prstGeom>
              <a:effectLst>
                <a:outerShdw blurRad="88900" dist="50800" dir="2700000" algn="tl" rotWithShape="0">
                  <a:schemeClr val="bg1">
                    <a:lumMod val="65000"/>
                    <a:alpha val="65000"/>
                  </a:schemeClr>
                </a:outerShdw>
              </a:effectLst>
            </p:spPr>
          </p:pic>
        </p:grpSp>
        <p:pic>
          <p:nvPicPr>
            <p:cNvPr id="12" name="Grafik 11" descr="Ein Bild, das Zeichnung, Clipart, Hockey, Cartoon enthält.&#10;&#10;Automatisch generierte Beschreibung">
              <a:extLst>
                <a:ext uri="{FF2B5EF4-FFF2-40B4-BE49-F238E27FC236}">
                  <a16:creationId xmlns:a16="http://schemas.microsoft.com/office/drawing/2014/main" id="{1BF2629C-1303-FFCE-182F-319AF9926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920" b="98629" l="4570" r="95963">
                          <a14:foregroundMark x1="57853" y1="14098" x2="57853" y2="14098"/>
                          <a14:foregroundMark x1="58208" y1="7131" x2="58208" y2="7131"/>
                          <a14:foregroundMark x1="53461" y1="8283" x2="53461" y2="8283"/>
                          <a14:foregroundMark x1="46318" y1="14372" x2="46318" y2="14372"/>
                          <a14:foregroundMark x1="4614" y1="43061" x2="14153" y2="56116"/>
                          <a14:foregroundMark x1="51775" y1="9161" x2="64685" y2="21503"/>
                          <a14:foregroundMark x1="44809" y1="1920" x2="46894" y2="3291"/>
                          <a14:foregroundMark x1="42946" y1="8722" x2="44410" y2="9874"/>
                          <a14:foregroundMark x1="43833" y1="4279" x2="45563" y2="7351"/>
                          <a14:foregroundMark x1="41792" y1="11739" x2="42946" y2="13933"/>
                          <a14:foregroundMark x1="66016" y1="8173" x2="64153" y2="11629"/>
                          <a14:foregroundMark x1="68500" y1="12123" x2="69831" y2="13714"/>
                          <a14:foregroundMark x1="68500" y1="6253" x2="69831" y2="9435"/>
                          <a14:foregroundMark x1="72405" y1="14920" x2="74135" y2="35052"/>
                          <a14:foregroundMark x1="74135" y1="35052" x2="74268" y2="35381"/>
                          <a14:foregroundMark x1="53061" y1="21064" x2="49645" y2="26604"/>
                          <a14:foregroundMark x1="46185" y1="19693" x2="47693" y2="25562"/>
                          <a14:foregroundMark x1="42059" y1="22436" x2="48669" y2="30389"/>
                          <a14:foregroundMark x1="53194" y1="21997" x2="57853" y2="34997"/>
                          <a14:foregroundMark x1="48846" y1="32419" x2="57143" y2="36698"/>
                          <a14:foregroundMark x1="57143" y1="36698" x2="57232" y2="36753"/>
                          <a14:foregroundMark x1="56122" y1="34558" x2="64774" y2="31925"/>
                          <a14:foregroundMark x1="64774" y1="31925" x2="48403" y2="43280"/>
                          <a14:foregroundMark x1="48403" y1="43280" x2="41349" y2="41799"/>
                          <a14:foregroundMark x1="41349" y1="41799" x2="40461" y2="31048"/>
                          <a14:foregroundMark x1="40461" y1="31048" x2="42236" y2="24739"/>
                          <a14:foregroundMark x1="44277" y1="28415" x2="44277" y2="28415"/>
                          <a14:foregroundMark x1="38953" y1="38453" x2="39441" y2="42238"/>
                          <a14:foregroundMark x1="41437" y1="44761" x2="44410" y2="46791"/>
                          <a14:foregroundMark x1="41792" y1="42293" x2="48270" y2="47010"/>
                          <a14:foregroundMark x1="48270" y1="47010" x2="50532" y2="47175"/>
                          <a14:foregroundMark x1="48004" y1="50247" x2="61446" y2="44981"/>
                          <a14:foregroundMark x1="36069" y1="49259" x2="43256" y2="48930"/>
                          <a14:foregroundMark x1="43256" y1="48930" x2="43390" y2="48985"/>
                          <a14:foregroundMark x1="45075" y1="55623" x2="70142" y2="49973"/>
                          <a14:foregroundMark x1="63443" y1="47285" x2="70941" y2="43280"/>
                          <a14:foregroundMark x1="70941" y1="43280" x2="70941" y2="43280"/>
                          <a14:foregroundMark x1="88909" y1="47340" x2="95963" y2="46352"/>
                          <a14:foregroundMark x1="95963" y1="46352" x2="95963" y2="46297"/>
                          <a14:foregroundMark x1="89574" y1="45529" x2="93301" y2="44158"/>
                          <a14:foregroundMark x1="79681" y1="45913" x2="77728" y2="41964"/>
                          <a14:foregroundMark x1="29305" y1="76415" x2="35216" y2="76458"/>
                          <a14:foregroundMark x1="20341" y1="76352" x2="24959" y2="76385"/>
                          <a14:foregroundMark x1="16694" y1="76326" x2="17373" y2="76331"/>
                          <a14:foregroundMark x1="46803" y1="75993" x2="48403" y2="75919"/>
                          <a14:foregroundMark x1="41096" y1="76256" x2="42768" y2="76179"/>
                          <a14:foregroundMark x1="38259" y1="76387" x2="38454" y2="76378"/>
                          <a14:foregroundMark x1="41680" y1="66653" x2="46078" y2="66890"/>
                          <a14:foregroundMark x1="42946" y1="66264" x2="44765" y2="66648"/>
                          <a14:foregroundMark x1="48750" y1="68498" x2="48713" y2="68843"/>
                          <a14:foregroundMark x1="60382" y1="70872" x2="70319" y2="72902"/>
                          <a14:foregroundMark x1="64685" y1="86670" x2="66637" y2="92649"/>
                          <a14:foregroundMark x1="63620" y1="98629" x2="67569" y2="97477"/>
                          <a14:foregroundMark x1="74889" y1="67307" x2="81500" y2="78278"/>
                          <a14:foregroundMark x1="81500" y1="78278" x2="82786" y2="85080"/>
                          <a14:foregroundMark x1="79991" y1="74438" x2="87178" y2="82501"/>
                          <a14:foregroundMark x1="87178" y1="82501" x2="87933" y2="88206"/>
                          <a14:foregroundMark x1="82964" y1="89029" x2="86158" y2="90346"/>
                          <a14:foregroundMark x1="86779" y1="90894" x2="90994" y2="88645"/>
                          <a14:foregroundMark x1="93878" y1="68459" x2="94720" y2="72518"/>
                          <a14:foregroundMark x1="89264" y1="59682" x2="92059" y2="58694"/>
                          <a14:foregroundMark x1="91260" y1="64728" x2="91260" y2="64728"/>
                          <a14:foregroundMark x1="91748" y1="62754" x2="92192" y2="71366"/>
                          <a14:foregroundMark x1="62511" y1="79375" x2="60692" y2="82611"/>
                          <a14:foregroundMark x1="72804" y1="83379" x2="72050" y2="89797"/>
                          <a14:foregroundMark x1="58829" y1="79100" x2="59228" y2="79265"/>
                          <a14:foregroundMark x1="57098" y1="90455" x2="59272" y2="84202"/>
                          <a14:foregroundMark x1="48187" y1="86355" x2="50107" y2="86297"/>
                          <a14:foregroundMark x1="45277" y1="86443" x2="47043" y2="86389"/>
                          <a14:foregroundMark x1="41237" y1="86565" x2="42109" y2="86539"/>
                          <a14:foregroundMark x1="24678" y1="87068" x2="25530" y2="87042"/>
                          <a14:foregroundMark x1="20807" y1="87185" x2="23786" y2="87095"/>
                          <a14:foregroundMark x1="43390" y1="66758" x2="45652" y2="66758"/>
                          <a14:foregroundMark x1="46806" y1="63961" x2="45652" y2="69556"/>
                          <a14:foregroundMark x1="42946" y1="63686" x2="41748" y2="69501"/>
                          <a14:foregroundMark x1="52972" y1="64509" x2="53073" y2="63839"/>
                          <a14:foregroundMark x1="36513" y1="73615" x2="35093" y2="79649"/>
                          <a14:foregroundMark x1="46628" y1="73670" x2="45386" y2="79539"/>
                          <a14:foregroundMark x1="48536" y1="74822" x2="50799" y2="79759"/>
                          <a14:foregroundMark x1="52041" y1="73779" x2="50887" y2="79813"/>
                          <a14:foregroundMark x1="48092" y1="74493" x2="47161" y2="79759"/>
                          <a14:foregroundMark x1="28749" y1="84476" x2="27462" y2="90455"/>
                          <a14:foregroundMark x1="33940" y1="84421" x2="32697" y2="90455"/>
                          <a14:foregroundMark x1="34428" y1="90400" x2="37622" y2="84476"/>
                          <a14:foregroundMark x1="42458" y1="85354" x2="45031" y2="91004"/>
                          <a14:foregroundMark x1="48048" y1="84476" x2="52662" y2="84202"/>
                          <a14:backgroundMark x1="63043" y1="4059" x2="63043" y2="4059"/>
                          <a14:backgroundMark x1="63531" y1="1755" x2="63531" y2="1755"/>
                          <a14:backgroundMark x1="50577" y1="68075" x2="51023" y2="67503"/>
                          <a14:backgroundMark x1="49956" y1="67745" x2="49956" y2="67745"/>
                          <a14:backgroundMark x1="53961" y1="67853" x2="54703" y2="67910"/>
                          <a14:backgroundMark x1="27728" y1="76577" x2="27595" y2="76851"/>
                          <a14:backgroundMark x1="14818" y1="74438" x2="15794" y2="79484"/>
                          <a14:backgroundMark x1="16726" y1="76632" x2="16726" y2="76632"/>
                          <a14:backgroundMark x1="18855" y1="76632" x2="18855" y2="76632"/>
                          <a14:backgroundMark x1="28705" y1="75809" x2="27950" y2="76687"/>
                          <a14:backgroundMark x1="26442" y1="76029" x2="26398" y2="77345"/>
                          <a14:backgroundMark x1="29281" y1="76413" x2="29281" y2="76687"/>
                          <a14:backgroundMark x1="31012" y1="76193" x2="30923" y2="77400"/>
                          <a14:backgroundMark x1="39707" y1="75370" x2="40018" y2="76303"/>
                          <a14:backgroundMark x1="18944" y1="75590" x2="18767" y2="77126"/>
                          <a14:backgroundMark x1="20541" y1="76687" x2="20541" y2="76687"/>
                          <a14:backgroundMark x1="22094" y1="76303" x2="22094" y2="76303"/>
                          <a14:backgroundMark x1="22316" y1="76138" x2="21917" y2="77180"/>
                          <a14:backgroundMark x1="24401" y1="75864" x2="24046" y2="76851"/>
                          <a14:backgroundMark x1="24845" y1="85628" x2="24490" y2="86286"/>
                          <a14:backgroundMark x1="19255" y1="86122" x2="21473" y2="85793"/>
                          <a14:backgroundMark x1="23780" y1="87109" x2="24712" y2="86999"/>
                          <a14:backgroundMark x1="31721" y1="86341" x2="31880" y2="87055"/>
                          <a14:backgroundMark x1="37045" y1="87274" x2="36957" y2="87932"/>
                          <a14:backgroundMark x1="39796" y1="86012" x2="39663" y2="88261"/>
                          <a14:backgroundMark x1="50976" y1="85683" x2="51375" y2="86451"/>
                          <a14:backgroundMark x1="51805" y1="85916" x2="52351" y2="86012"/>
                          <a14:backgroundMark x1="53184" y1="75699" x2="54747" y2="76138"/>
                          <a14:backgroundMark x1="49911" y1="66813" x2="51106" y2="66957"/>
                          <a14:backgroundMark x1="37134" y1="86725" x2="37134" y2="86725"/>
                          <a14:backgroundMark x1="37311" y1="86506" x2="37134" y2="87713"/>
                          <a14:backgroundMark x1="43345" y1="75261" x2="44671" y2="75739"/>
                          <a14:backgroundMark x1="16193" y1="87438" x2="11846" y2="87603"/>
                          <a14:backgroundMark x1="21695" y1="86780" x2="21251" y2="88371"/>
                          <a14:backgroundMark x1="16415" y1="86725" x2="16327" y2="87877"/>
                          <a14:backgroundMark x1="49778" y1="67087" x2="49645" y2="67691"/>
                          <a14:backgroundMark x1="52706" y1="66045" x2="52662" y2="67142"/>
                          <a14:backgroundMark x1="51952" y1="67416" x2="53194" y2="67087"/>
                          <a14:backgroundMark x1="52484" y1="65661" x2="53106" y2="66429"/>
                          <a14:backgroundMark x1="41171" y1="75535" x2="41216" y2="75864"/>
                          <a14:backgroundMark x1="39973" y1="76522" x2="41216" y2="7597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9239" y="5667250"/>
              <a:ext cx="766496" cy="619930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schemeClr val="bg1">
                  <a:lumMod val="65000"/>
                  <a:alpha val="65000"/>
                </a:schemeClr>
              </a:outerShdw>
            </a:effectLst>
          </p:spPr>
        </p:pic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41059885-DE4D-3F96-AC4C-4A4D93D6078E}"/>
              </a:ext>
            </a:extLst>
          </p:cNvPr>
          <p:cNvGrpSpPr/>
          <p:nvPr/>
        </p:nvGrpSpPr>
        <p:grpSpPr>
          <a:xfrm>
            <a:off x="185750" y="859871"/>
            <a:ext cx="4941793" cy="5427677"/>
            <a:chOff x="185750" y="859871"/>
            <a:chExt cx="4941793" cy="5427677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A65F0D5F-5080-DFE3-0635-91E55EC229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5750" y="859871"/>
              <a:ext cx="4941793" cy="5427677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7EFCE687-2076-7982-5709-B8CC79943423}"/>
                </a:ext>
              </a:extLst>
            </p:cNvPr>
            <p:cNvSpPr txBox="1"/>
            <p:nvPr/>
          </p:nvSpPr>
          <p:spPr>
            <a:xfrm>
              <a:off x="249199" y="4238368"/>
              <a:ext cx="45076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1100"/>
                <a:t>U 14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1C4C1914-A7C1-F6FD-D101-BE8B43CA99FC}"/>
                </a:ext>
              </a:extLst>
            </p:cNvPr>
            <p:cNvSpPr txBox="1"/>
            <p:nvPr/>
          </p:nvSpPr>
          <p:spPr>
            <a:xfrm>
              <a:off x="249199" y="2413687"/>
              <a:ext cx="45076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1100"/>
                <a:t>U 21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F654DED1-782C-6452-D550-8333302CF6CD}"/>
                </a:ext>
              </a:extLst>
            </p:cNvPr>
            <p:cNvSpPr txBox="1"/>
            <p:nvPr/>
          </p:nvSpPr>
          <p:spPr>
            <a:xfrm>
              <a:off x="249199" y="2949146"/>
              <a:ext cx="45076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1100"/>
                <a:t>U 18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83F38450-783B-0FFF-CD68-AD8D7D97CC5D}"/>
                </a:ext>
              </a:extLst>
            </p:cNvPr>
            <p:cNvSpPr txBox="1"/>
            <p:nvPr/>
          </p:nvSpPr>
          <p:spPr>
            <a:xfrm>
              <a:off x="249199" y="3593757"/>
              <a:ext cx="45076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1100"/>
                <a:t>U 16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2458264F-69BF-8792-4268-AC3DA0572025}"/>
                </a:ext>
              </a:extLst>
            </p:cNvPr>
            <p:cNvSpPr txBox="1"/>
            <p:nvPr/>
          </p:nvSpPr>
          <p:spPr>
            <a:xfrm>
              <a:off x="2914136" y="5027140"/>
              <a:ext cx="768178" cy="261610"/>
            </a:xfrm>
            <a:prstGeom prst="rect">
              <a:avLst/>
            </a:prstGeom>
            <a:solidFill>
              <a:srgbClr val="CCEC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>
                  <a:latin typeface="Arial Narrow" panose="020B0606020202030204" pitchFamily="34" charset="0"/>
                </a:rPr>
                <a:t>AS  U12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9EB9B7F4-CC64-03D0-4FE0-C4BDDFBBE8AE}"/>
                </a:ext>
              </a:extLst>
            </p:cNvPr>
            <p:cNvSpPr txBox="1"/>
            <p:nvPr/>
          </p:nvSpPr>
          <p:spPr>
            <a:xfrm>
              <a:off x="2912077" y="5506994"/>
              <a:ext cx="768178" cy="261610"/>
            </a:xfrm>
            <a:prstGeom prst="rect">
              <a:avLst/>
            </a:prstGeom>
            <a:solidFill>
              <a:srgbClr val="CCEC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1100">
                  <a:latin typeface="Arial Narrow" panose="020B0606020202030204" pitchFamily="34" charset="0"/>
                </a:rPr>
                <a:t>AS  U9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CC20C9DD-D883-C8A7-CF97-ABE4EA603DDF}"/>
                </a:ext>
              </a:extLst>
            </p:cNvPr>
            <p:cNvSpPr txBox="1"/>
            <p:nvPr/>
          </p:nvSpPr>
          <p:spPr>
            <a:xfrm>
              <a:off x="228604" y="1639330"/>
              <a:ext cx="543739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CH" sz="1100"/>
                <a:t>Aktive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0075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50615C4F-592D-7826-6821-7AD5C1376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2376" y="974944"/>
            <a:ext cx="6679648" cy="5370851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798E228-AF34-5BE1-FD49-12E45C2F53EF}"/>
              </a:ext>
            </a:extLst>
          </p:cNvPr>
          <p:cNvSpPr txBox="1">
            <a:spLocks/>
          </p:cNvSpPr>
          <p:nvPr/>
        </p:nvSpPr>
        <p:spPr>
          <a:xfrm>
            <a:off x="186914" y="214049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2800" dirty="0"/>
              <a:t>NW-Koordinator -  Saison 2025/26</a:t>
            </a:r>
          </a:p>
        </p:txBody>
      </p:sp>
      <p:sp>
        <p:nvSpPr>
          <p:cNvPr id="5" name="Titelplatzhalter 8">
            <a:extLst>
              <a:ext uri="{FF2B5EF4-FFF2-40B4-BE49-F238E27FC236}">
                <a16:creationId xmlns:a16="http://schemas.microsoft.com/office/drawing/2014/main" id="{706B43E4-13AD-8327-F263-A5499BB75612}"/>
              </a:ext>
            </a:extLst>
          </p:cNvPr>
          <p:cNvSpPr txBox="1">
            <a:spLocks/>
          </p:cNvSpPr>
          <p:nvPr/>
        </p:nvSpPr>
        <p:spPr>
          <a:xfrm>
            <a:off x="163976" y="881639"/>
            <a:ext cx="2799426" cy="543705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462" marR="0" lvl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buClrTx/>
              <a:buSzTx/>
              <a:tabLst/>
              <a:defRPr/>
            </a:pPr>
            <a:r>
              <a:rPr lang="de-CH" sz="1600" b="1" u="sng" dirty="0">
                <a:solidFill>
                  <a:prstClr val="black"/>
                </a:solidFill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Herzlich Willkommen</a:t>
            </a:r>
            <a:r>
              <a:rPr kumimoji="0" lang="de-CH" sz="1600" b="1" i="0" u="sng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r>
              <a:rPr lang="de-CH" sz="1600">
                <a:ea typeface="Calibri Light" panose="020F0302020204030204" pitchFamily="34" charset="0"/>
                <a:cs typeface="Calibri Light" panose="020F0302020204030204" pitchFamily="34" charset="0"/>
              </a:rPr>
              <a:t>   Roy </a:t>
            </a:r>
            <a:r>
              <a:rPr lang="de-CH" sz="1600" dirty="0">
                <a:ea typeface="Calibri Light" panose="020F0302020204030204" pitchFamily="34" charset="0"/>
                <a:cs typeface="Calibri Light" panose="020F0302020204030204" pitchFamily="34" charset="0"/>
              </a:rPr>
              <a:t>Gorfer</a:t>
            </a: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endParaRPr lang="de-CH" sz="1600"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462" lvl="0">
              <a:lnSpc>
                <a:spcPct val="110000"/>
              </a:lnSpc>
              <a:spcBef>
                <a:spcPts val="600"/>
              </a:spcBef>
              <a:spcAft>
                <a:spcPts val="500"/>
              </a:spcAft>
              <a:defRPr/>
            </a:pPr>
            <a:r>
              <a:rPr lang="de-CH" sz="1600">
                <a:ea typeface="Calibri Light" panose="020F0302020204030204" pitchFamily="34" charset="0"/>
                <a:cs typeface="Calibri Light" panose="020F0302020204030204" pitchFamily="34" charset="0"/>
              </a:rPr>
              <a:t>Es </a:t>
            </a:r>
            <a:r>
              <a:rPr lang="de-CH" sz="1600" dirty="0">
                <a:ea typeface="Calibri Light" panose="020F0302020204030204" pitchFamily="34" charset="0"/>
                <a:cs typeface="Calibri Light" panose="020F0302020204030204" pitchFamily="34" charset="0"/>
              </a:rPr>
              <a:t>freut mich ausserordentlich, dass uns </a:t>
            </a:r>
            <a:r>
              <a:rPr lang="de-CH" sz="1600">
                <a:ea typeface="Calibri Light" panose="020F0302020204030204" pitchFamily="34" charset="0"/>
                <a:cs typeface="Calibri Light" panose="020F0302020204030204" pitchFamily="34" charset="0"/>
              </a:rPr>
              <a:t>Roy in </a:t>
            </a:r>
            <a:r>
              <a:rPr lang="de-CH" sz="1600" dirty="0">
                <a:ea typeface="Calibri Light" panose="020F0302020204030204" pitchFamily="34" charset="0"/>
                <a:cs typeface="Calibri Light" panose="020F0302020204030204" pitchFamily="34" charset="0"/>
              </a:rPr>
              <a:t>der Zukunft unterstützen wird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C4FEF90-06AD-E45F-9208-C7391EA5D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129" y="1777723"/>
            <a:ext cx="2040818" cy="3040524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80615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D0689-C029-9D15-E72F-DEBBCC4E2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51618B-748E-6661-FD0C-41A03B98C3B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6028" y="209855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 dirty="0"/>
              <a:t>Neue Trainingsgruppen Saison 25/26</a:t>
            </a:r>
          </a:p>
        </p:txBody>
      </p:sp>
      <p:sp>
        <p:nvSpPr>
          <p:cNvPr id="4" name="Titelplatzhalter 8">
            <a:extLst>
              <a:ext uri="{FF2B5EF4-FFF2-40B4-BE49-F238E27FC236}">
                <a16:creationId xmlns:a16="http://schemas.microsoft.com/office/drawing/2014/main" id="{3535C592-0C7F-2412-DE06-A343AD92B253}"/>
              </a:ext>
            </a:extLst>
          </p:cNvPr>
          <p:cNvSpPr txBox="1">
            <a:spLocks/>
          </p:cNvSpPr>
          <p:nvPr/>
        </p:nvSpPr>
        <p:spPr>
          <a:xfrm>
            <a:off x="199695" y="908944"/>
            <a:ext cx="9538663" cy="57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de-CH" sz="2400" dirty="0"/>
              <a:t>Weshalb gibt es eine neue </a:t>
            </a:r>
            <a:r>
              <a:rPr lang="de-CH" sz="2400"/>
              <a:t>Struktur der TG (</a:t>
            </a:r>
            <a:r>
              <a:rPr lang="de-CH" sz="2400" dirty="0"/>
              <a:t>U12-1, U12-2, U14)?</a:t>
            </a:r>
          </a:p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endParaRPr lang="de-CH" sz="2400" dirty="0"/>
          </a:p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endParaRPr lang="de-CH" sz="2400" dirty="0"/>
          </a:p>
        </p:txBody>
      </p:sp>
      <p:sp>
        <p:nvSpPr>
          <p:cNvPr id="6" name="Titelplatzhalter 8">
            <a:extLst>
              <a:ext uri="{FF2B5EF4-FFF2-40B4-BE49-F238E27FC236}">
                <a16:creationId xmlns:a16="http://schemas.microsoft.com/office/drawing/2014/main" id="{7115D04B-2A43-2A13-C2E1-518CEC078344}"/>
              </a:ext>
            </a:extLst>
          </p:cNvPr>
          <p:cNvSpPr txBox="1">
            <a:spLocks/>
          </p:cNvSpPr>
          <p:nvPr/>
        </p:nvSpPr>
        <p:spPr>
          <a:xfrm>
            <a:off x="183668" y="4599629"/>
            <a:ext cx="9538663" cy="57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endParaRPr lang="de-CH" sz="2400" dirty="0"/>
          </a:p>
        </p:txBody>
      </p:sp>
      <p:sp>
        <p:nvSpPr>
          <p:cNvPr id="3" name="Titelplatzhalter 8">
            <a:extLst>
              <a:ext uri="{FF2B5EF4-FFF2-40B4-BE49-F238E27FC236}">
                <a16:creationId xmlns:a16="http://schemas.microsoft.com/office/drawing/2014/main" id="{4DE413DE-6B71-A42D-668C-C70E402DE650}"/>
              </a:ext>
            </a:extLst>
          </p:cNvPr>
          <p:cNvSpPr txBox="1">
            <a:spLocks/>
          </p:cNvSpPr>
          <p:nvPr/>
        </p:nvSpPr>
        <p:spPr>
          <a:xfrm>
            <a:off x="176319" y="1505954"/>
            <a:ext cx="9538663" cy="49074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Mit SIHF «Impact» umfasst die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Stufe U12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neu </a:t>
            </a:r>
            <a:r>
              <a:rPr kumimoji="0" lang="de-CH" sz="180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Jahrgänge:                                                                   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  d.h. bei AS ca.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50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 Spieler der Jahrgänge 2014 – 16</a:t>
            </a:r>
            <a:endParaRPr kumimoji="0" lang="de-CH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Eine Zusammenlegung der TG U12 mit weiteren Stufen und Jahrgängen macht                         zahlenmässig und leistungsmässig (zu grosse Leistungsunterschiede) keinen Sinn.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Für eine gemischte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TG 14/16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wie bisher sehen wir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zu grosse altersspezifische Unterschiede          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 der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physischen Leistungsfähigkeit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und der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persönlichen/sozialen Entwicklung:                                             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  Entwicklung/Wachstum Körper (Kraft, Grösse), Pubertät, Umfeld Schule/Ausbildung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  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Die sportlichen Ausbildungsinhalte für die Stufen U14 und U16 unterscheiden sich signifikant:    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 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U14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  vordergründig Entwicklung der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techn. Skills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und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Einführung Grossfeld &amp; Taktik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                                   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U16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  Einführung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Physis/Kraftelemente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im Training, fortgeschrittene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Taktik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,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Persönlichkeit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Für die TG U16/18 erwarten wir, dass die älteren Jahrgänge Verantwortung übernehmen und die jüngeren U16 Spieler besser an die höheren Niveaus heranführen:                                                     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 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U16/18  persönliche/soziale Entwicklung fortgeschritten (Pubertät), Schul-/Ausbildu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ngsweg 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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  </a:t>
            </a:r>
            <a:r>
              <a: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der Abstand zwischen Nachwuchs- und Aktivenbereich soll früher/besser geschlossen werden</a:t>
            </a:r>
            <a:endParaRPr lang="de-CH" sz="1800" dirty="0">
              <a:solidFill>
                <a:srgbClr val="00B05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709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D0689-C029-9D15-E72F-DEBBCC4E2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51618B-748E-6661-FD0C-41A03B98C3B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6028" y="209855"/>
            <a:ext cx="8357456" cy="52678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/>
              <a:t>TG Saison 25/26 – Evaluation </a:t>
            </a:r>
            <a:endParaRPr lang="de-CH" sz="2800" dirty="0"/>
          </a:p>
        </p:txBody>
      </p:sp>
      <p:sp>
        <p:nvSpPr>
          <p:cNvPr id="6" name="Titelplatzhalter 8">
            <a:extLst>
              <a:ext uri="{FF2B5EF4-FFF2-40B4-BE49-F238E27FC236}">
                <a16:creationId xmlns:a16="http://schemas.microsoft.com/office/drawing/2014/main" id="{7115D04B-2A43-2A13-C2E1-518CEC078344}"/>
              </a:ext>
            </a:extLst>
          </p:cNvPr>
          <p:cNvSpPr txBox="1">
            <a:spLocks/>
          </p:cNvSpPr>
          <p:nvPr/>
        </p:nvSpPr>
        <p:spPr>
          <a:xfrm>
            <a:off x="183668" y="4599629"/>
            <a:ext cx="9538663" cy="5776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endParaRPr lang="de-CH" sz="24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6851273-DBC5-38B5-C612-8178BBE32313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60468" y="1128319"/>
            <a:ext cx="9493014" cy="516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55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4bad0d50-9cbb-471c-bae7-38b20ec0f1f9}" enabled="1" method="Standard" siteId="{35aa8c5b-ac0a-4b15-9788-ff6dfa22901f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1554</Words>
  <Application>Microsoft Office PowerPoint</Application>
  <PresentationFormat>A4-Papier (210 x 297 mm)</PresentationFormat>
  <Paragraphs>250</Paragraphs>
  <Slides>21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7" baseType="lpstr">
      <vt:lpstr>Arial</vt:lpstr>
      <vt:lpstr>Arial Narrow</vt:lpstr>
      <vt:lpstr>Calibri</vt:lpstr>
      <vt:lpstr>Calibri Light</vt:lpstr>
      <vt:lpstr>Hey August</vt:lpstr>
      <vt:lpstr>Office Theme</vt:lpstr>
      <vt:lpstr>PowerPoint-Präsentation</vt:lpstr>
      <vt:lpstr>Agenda</vt:lpstr>
      <vt:lpstr>Argovia Stars - «Vision 2025»</vt:lpstr>
      <vt:lpstr>SIHF -  Einführung «Impact»</vt:lpstr>
      <vt:lpstr>SIHF -  Altersstufenstruktur «Impact»</vt:lpstr>
      <vt:lpstr>Argovia Stars -  Saison 2025/26</vt:lpstr>
      <vt:lpstr>PowerPoint-Präsentation</vt:lpstr>
      <vt:lpstr>Neue Trainingsgruppen Saison 25/26</vt:lpstr>
      <vt:lpstr>TG Saison 25/26 – Evaluation </vt:lpstr>
      <vt:lpstr>Kader / Staff, Saison 2024/25  (II)</vt:lpstr>
      <vt:lpstr>Kader / Staff, Saison 2024/25  (II)</vt:lpstr>
      <vt:lpstr>Trainingszeiten Sommertraining </vt:lpstr>
      <vt:lpstr>Ausbildungsziele</vt:lpstr>
      <vt:lpstr>Kommunikation</vt:lpstr>
      <vt:lpstr>Saisonverlauf  (Sommerperiode)</vt:lpstr>
      <vt:lpstr>Sommercamp Grüsch</vt:lpstr>
      <vt:lpstr>Diverses – Hüüslicrew  «No Ref - No Game!»</vt:lpstr>
      <vt:lpstr>Saison 2024/25</vt:lpstr>
      <vt:lpstr>Absenzenregelung:</vt:lpstr>
      <vt:lpstr>Helfereinsätze</vt:lpstr>
      <vt:lpstr>Fairplay – Respect – Clean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Wiegand</dc:creator>
  <cp:lastModifiedBy>Hitz Anna</cp:lastModifiedBy>
  <cp:revision>232</cp:revision>
  <dcterms:created xsi:type="dcterms:W3CDTF">2015-03-20T09:04:55Z</dcterms:created>
  <dcterms:modified xsi:type="dcterms:W3CDTF">2025-03-18T20:53:04Z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bad0d50-9cbb-471c-bae7-38b20ec0f1f9_Enabled">
    <vt:lpwstr>true</vt:lpwstr>
  </property>
  <property fmtid="{D5CDD505-2E9C-101B-9397-08002B2CF9AE}" pid="3" name="MSIP_Label_4bad0d50-9cbb-471c-bae7-38b20ec0f1f9_SetDate">
    <vt:lpwstr>2021-04-07T06:17:58Z</vt:lpwstr>
  </property>
  <property fmtid="{D5CDD505-2E9C-101B-9397-08002B2CF9AE}" pid="4" name="MSIP_Label_4bad0d50-9cbb-471c-bae7-38b20ec0f1f9_Method">
    <vt:lpwstr>Standard</vt:lpwstr>
  </property>
  <property fmtid="{D5CDD505-2E9C-101B-9397-08002B2CF9AE}" pid="5" name="MSIP_Label_4bad0d50-9cbb-471c-bae7-38b20ec0f1f9_Name">
    <vt:lpwstr>Intern</vt:lpwstr>
  </property>
  <property fmtid="{D5CDD505-2E9C-101B-9397-08002B2CF9AE}" pid="6" name="MSIP_Label_4bad0d50-9cbb-471c-bae7-38b20ec0f1f9_SiteId">
    <vt:lpwstr>35aa8c5b-ac0a-4b15-9788-ff6dfa22901f</vt:lpwstr>
  </property>
  <property fmtid="{D5CDD505-2E9C-101B-9397-08002B2CF9AE}" pid="7" name="MSIP_Label_4bad0d50-9cbb-471c-bae7-38b20ec0f1f9_ActionId">
    <vt:lpwstr>58b85063-eae1-48cb-909f-ae6aa1a86174</vt:lpwstr>
  </property>
  <property fmtid="{D5CDD505-2E9C-101B-9397-08002B2CF9AE}" pid="8" name="MSIP_Label_4bad0d50-9cbb-471c-bae7-38b20ec0f1f9_ContentBits">
    <vt:lpwstr>0</vt:lpwstr>
  </property>
  <property fmtid="{D5CDD505-2E9C-101B-9397-08002B2CF9AE}" pid="9" name="MSIP_Label_c24b028e-90db-4c87-b39f-72714565cc7f_Enabled">
    <vt:lpwstr>true</vt:lpwstr>
  </property>
  <property fmtid="{D5CDD505-2E9C-101B-9397-08002B2CF9AE}" pid="10" name="MSIP_Label_c24b028e-90db-4c87-b39f-72714565cc7f_SetDate">
    <vt:lpwstr>2025-03-11T11:39:16Z</vt:lpwstr>
  </property>
  <property fmtid="{D5CDD505-2E9C-101B-9397-08002B2CF9AE}" pid="11" name="MSIP_Label_c24b028e-90db-4c87-b39f-72714565cc7f_Method">
    <vt:lpwstr>Standard</vt:lpwstr>
  </property>
  <property fmtid="{D5CDD505-2E9C-101B-9397-08002B2CF9AE}" pid="12" name="MSIP_Label_c24b028e-90db-4c87-b39f-72714565cc7f_Name">
    <vt:lpwstr>Vertraulich - Business</vt:lpwstr>
  </property>
  <property fmtid="{D5CDD505-2E9C-101B-9397-08002B2CF9AE}" pid="13" name="MSIP_Label_c24b028e-90db-4c87-b39f-72714565cc7f_SiteId">
    <vt:lpwstr>82cd7a1e-9b8e-4ad6-b17c-2130952f0e52</vt:lpwstr>
  </property>
  <property fmtid="{D5CDD505-2E9C-101B-9397-08002B2CF9AE}" pid="14" name="MSIP_Label_c24b028e-90db-4c87-b39f-72714565cc7f_ActionId">
    <vt:lpwstr>e4499962-e321-415f-a7c8-e684627fbc2c</vt:lpwstr>
  </property>
  <property fmtid="{D5CDD505-2E9C-101B-9397-08002B2CF9AE}" pid="15" name="MSIP_Label_c24b028e-90db-4c87-b39f-72714565cc7f_ContentBits">
    <vt:lpwstr>0</vt:lpwstr>
  </property>
  <property fmtid="{D5CDD505-2E9C-101B-9397-08002B2CF9AE}" pid="16" name="MSIP_Label_c24b028e-90db-4c87-b39f-72714565cc7f_Tag">
    <vt:lpwstr>10, 3, 0, 1</vt:lpwstr>
  </property>
</Properties>
</file>